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5"/>
    <p:sldMasterId id="2147483672" r:id="rId6"/>
    <p:sldMasterId id="2147483684" r:id="rId7"/>
    <p:sldMasterId id="2147483686" r:id="rId8"/>
  </p:sldMasterIdLst>
  <p:notesMasterIdLst>
    <p:notesMasterId r:id="rId24"/>
  </p:notesMasterIdLst>
  <p:handoutMasterIdLst>
    <p:handoutMasterId r:id="rId25"/>
  </p:handoutMasterIdLst>
  <p:sldIdLst>
    <p:sldId id="263" r:id="rId9"/>
    <p:sldId id="322" r:id="rId10"/>
    <p:sldId id="281" r:id="rId11"/>
    <p:sldId id="319" r:id="rId12"/>
    <p:sldId id="321" r:id="rId13"/>
    <p:sldId id="331" r:id="rId14"/>
    <p:sldId id="332" r:id="rId15"/>
    <p:sldId id="324" r:id="rId16"/>
    <p:sldId id="327" r:id="rId17"/>
    <p:sldId id="334" r:id="rId18"/>
    <p:sldId id="325" r:id="rId19"/>
    <p:sldId id="326" r:id="rId20"/>
    <p:sldId id="329" r:id="rId21"/>
    <p:sldId id="335" r:id="rId22"/>
    <p:sldId id="323" r:id="rId23"/>
  </p:sldIdLst>
  <p:sldSz cx="12192000" cy="6858000"/>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5613" indent="1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2813" indent="1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0013" indent="1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7213" indent="1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DF5"/>
    <a:srgbClr val="3483AE"/>
    <a:srgbClr val="FFFFFF"/>
    <a:srgbClr val="48494B"/>
    <a:srgbClr val="CCFFFF"/>
    <a:srgbClr val="CCCCFF"/>
    <a:srgbClr val="DDDDDD"/>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1550" autoAdjust="0"/>
  </p:normalViewPr>
  <p:slideViewPr>
    <p:cSldViewPr>
      <p:cViewPr varScale="1">
        <p:scale>
          <a:sx n="79" d="100"/>
          <a:sy n="79" d="100"/>
        </p:scale>
        <p:origin x="1794" y="84"/>
      </p:cViewPr>
      <p:guideLst>
        <p:guide orient="horz" pos="2160"/>
        <p:guide pos="3840"/>
      </p:guideLst>
    </p:cSldViewPr>
  </p:slideViewPr>
  <p:outlineViewPr>
    <p:cViewPr>
      <p:scale>
        <a:sx n="33" d="100"/>
        <a:sy n="33" d="100"/>
      </p:scale>
      <p:origin x="0" y="-7152"/>
    </p:cViewPr>
  </p:outlineViewPr>
  <p:notesTextViewPr>
    <p:cViewPr>
      <p:scale>
        <a:sx n="1" d="1"/>
        <a:sy n="1" d="1"/>
      </p:scale>
      <p:origin x="0" y="0"/>
    </p:cViewPr>
  </p:notesTextViewPr>
  <p:notesViewPr>
    <p:cSldViewPr>
      <p:cViewPr varScale="1">
        <p:scale>
          <a:sx n="47" d="100"/>
          <a:sy n="47" d="100"/>
        </p:scale>
        <p:origin x="1936"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3.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theme" Target="theme/theme1.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75486D6-452A-CC7E-4438-4952F4DBBEA4}"/>
              </a:ext>
            </a:extLst>
          </p:cNvPr>
          <p:cNvSpPr>
            <a:spLocks noGrp="1"/>
          </p:cNvSpPr>
          <p:nvPr>
            <p:ph type="hdr" sz="quarter"/>
          </p:nvPr>
        </p:nvSpPr>
        <p:spPr>
          <a:xfrm>
            <a:off x="0" y="0"/>
            <a:ext cx="3038475" cy="465138"/>
          </a:xfrm>
          <a:prstGeom prst="rect">
            <a:avLst/>
          </a:prstGeom>
        </p:spPr>
        <p:txBody>
          <a:bodyPr vert="horz" lIns="88125" tIns="44063" rIns="88125" bIns="44063" rtlCol="0"/>
          <a:lstStyle>
            <a:lvl1pPr algn="l" eaLnBrk="1" hangingPunct="1">
              <a:defRPr sz="1200">
                <a:latin typeface="Arial" panose="020B0604020202020204" pitchFamily="34" charset="0"/>
                <a:cs typeface="Arial" panose="020B0604020202020204" pitchFamily="34" charset="0"/>
              </a:defRPr>
            </a:lvl1pPr>
          </a:lstStyle>
          <a:p>
            <a:pPr>
              <a:defRPr/>
            </a:pPr>
            <a:endParaRPr lang="en-US"/>
          </a:p>
        </p:txBody>
      </p:sp>
      <p:sp>
        <p:nvSpPr>
          <p:cNvPr id="3" name="Date Placeholder 2">
            <a:extLst>
              <a:ext uri="{FF2B5EF4-FFF2-40B4-BE49-F238E27FC236}">
                <a16:creationId xmlns:a16="http://schemas.microsoft.com/office/drawing/2014/main" id="{A601B8C2-96B0-DC3E-7BCD-8767BB3897B3}"/>
              </a:ext>
            </a:extLst>
          </p:cNvPr>
          <p:cNvSpPr>
            <a:spLocks noGrp="1"/>
          </p:cNvSpPr>
          <p:nvPr>
            <p:ph type="dt" sz="quarter" idx="1"/>
          </p:nvPr>
        </p:nvSpPr>
        <p:spPr>
          <a:xfrm>
            <a:off x="3970338" y="0"/>
            <a:ext cx="3038475" cy="465138"/>
          </a:xfrm>
          <a:prstGeom prst="rect">
            <a:avLst/>
          </a:prstGeom>
        </p:spPr>
        <p:txBody>
          <a:bodyPr vert="horz" lIns="88125" tIns="44063" rIns="88125" bIns="44063" rtlCol="0"/>
          <a:lstStyle>
            <a:lvl1pPr algn="r" eaLnBrk="1" hangingPunct="1">
              <a:defRPr sz="1200">
                <a:latin typeface="Arial" panose="020B0604020202020204" pitchFamily="34" charset="0"/>
                <a:cs typeface="Arial" panose="020B0604020202020204" pitchFamily="34" charset="0"/>
              </a:defRPr>
            </a:lvl1pPr>
          </a:lstStyle>
          <a:p>
            <a:pPr>
              <a:defRPr/>
            </a:pPr>
            <a:fld id="{20E5A8BD-964C-4216-8375-7F425245C9D0}" type="datetimeFigureOut">
              <a:rPr lang="en-US"/>
              <a:pPr>
                <a:defRPr/>
              </a:pPr>
              <a:t>3/24/2026</a:t>
            </a:fld>
            <a:endParaRPr lang="en-US" dirty="0"/>
          </a:p>
        </p:txBody>
      </p:sp>
      <p:sp>
        <p:nvSpPr>
          <p:cNvPr id="4" name="Footer Placeholder 3">
            <a:extLst>
              <a:ext uri="{FF2B5EF4-FFF2-40B4-BE49-F238E27FC236}">
                <a16:creationId xmlns:a16="http://schemas.microsoft.com/office/drawing/2014/main" id="{6016EAFF-E4BE-EFFD-B9AD-686CB2B519DB}"/>
              </a:ext>
            </a:extLst>
          </p:cNvPr>
          <p:cNvSpPr>
            <a:spLocks noGrp="1"/>
          </p:cNvSpPr>
          <p:nvPr>
            <p:ph type="ftr" sz="quarter" idx="2"/>
          </p:nvPr>
        </p:nvSpPr>
        <p:spPr>
          <a:xfrm>
            <a:off x="0" y="8831263"/>
            <a:ext cx="3038475" cy="465137"/>
          </a:xfrm>
          <a:prstGeom prst="rect">
            <a:avLst/>
          </a:prstGeom>
        </p:spPr>
        <p:txBody>
          <a:bodyPr vert="horz" lIns="88125" tIns="44063" rIns="88125" bIns="44063" rtlCol="0" anchor="b"/>
          <a:lstStyle>
            <a:lvl1pPr algn="l" eaLnBrk="1" hangingPunct="1">
              <a:defRPr sz="1200">
                <a:latin typeface="Arial" panose="020B0604020202020204" pitchFamily="34" charset="0"/>
                <a:cs typeface="Arial" panose="020B0604020202020204" pitchFamily="34" charset="0"/>
              </a:defRPr>
            </a:lvl1pPr>
          </a:lstStyle>
          <a:p>
            <a:pPr>
              <a:defRPr/>
            </a:pPr>
            <a:r>
              <a:rPr lang="en-US" dirty="0"/>
              <a:t>West Fillmore Redevelopment RFP</a:t>
            </a:r>
          </a:p>
          <a:p>
            <a:pPr>
              <a:defRPr/>
            </a:pPr>
            <a:r>
              <a:rPr lang="en-US" dirty="0"/>
              <a:t>Pre-Proposal Meeting</a:t>
            </a:r>
          </a:p>
        </p:txBody>
      </p:sp>
      <p:sp>
        <p:nvSpPr>
          <p:cNvPr id="5" name="Slide Number Placeholder 4">
            <a:extLst>
              <a:ext uri="{FF2B5EF4-FFF2-40B4-BE49-F238E27FC236}">
                <a16:creationId xmlns:a16="http://schemas.microsoft.com/office/drawing/2014/main" id="{F0CA96C6-BC11-7F53-F9E2-7A6C00EDE009}"/>
              </a:ext>
            </a:extLst>
          </p:cNvPr>
          <p:cNvSpPr>
            <a:spLocks noGrp="1"/>
          </p:cNvSpPr>
          <p:nvPr>
            <p:ph type="sldNum" sz="quarter" idx="3"/>
          </p:nvPr>
        </p:nvSpPr>
        <p:spPr>
          <a:xfrm>
            <a:off x="3970338" y="8831263"/>
            <a:ext cx="3038475" cy="465137"/>
          </a:xfrm>
          <a:prstGeom prst="rect">
            <a:avLst/>
          </a:prstGeom>
        </p:spPr>
        <p:txBody>
          <a:bodyPr vert="horz" wrap="square" lIns="88125" tIns="44063" rIns="88125" bIns="44063" numCol="1" anchor="b" anchorCtr="0" compatLnSpc="1">
            <a:prstTxWarp prst="textNoShape">
              <a:avLst/>
            </a:prstTxWarp>
          </a:bodyPr>
          <a:lstStyle>
            <a:lvl1pPr algn="r" eaLnBrk="1" hangingPunct="1">
              <a:defRPr sz="1200"/>
            </a:lvl1pPr>
          </a:lstStyle>
          <a:p>
            <a:pPr>
              <a:defRPr/>
            </a:pPr>
            <a:fld id="{BA3DC132-FF78-4F50-A195-DC98CDAA472D}"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B9128DF-633F-AAD1-F5A8-08D9A58AE94A}"/>
              </a:ext>
            </a:extLst>
          </p:cNvPr>
          <p:cNvSpPr>
            <a:spLocks noGrp="1"/>
          </p:cNvSpPr>
          <p:nvPr>
            <p:ph type="hdr" sz="quarter"/>
          </p:nvPr>
        </p:nvSpPr>
        <p:spPr>
          <a:xfrm>
            <a:off x="0" y="0"/>
            <a:ext cx="3038475" cy="463550"/>
          </a:xfrm>
          <a:prstGeom prst="rect">
            <a:avLst/>
          </a:prstGeom>
        </p:spPr>
        <p:txBody>
          <a:bodyPr vert="horz" lIns="93156" tIns="46579" rIns="93156" bIns="46579" rtlCol="0"/>
          <a:lstStyle>
            <a:lvl1pPr algn="l" eaLnBrk="1" fontAlgn="auto" hangingPunct="1">
              <a:spcBef>
                <a:spcPts val="0"/>
              </a:spcBef>
              <a:spcAft>
                <a:spcPts val="0"/>
              </a:spcAft>
              <a:defRPr sz="13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D209B7A1-FE9B-4A29-4C62-107BDEB1FD5F}"/>
              </a:ext>
            </a:extLst>
          </p:cNvPr>
          <p:cNvSpPr>
            <a:spLocks noGrp="1"/>
          </p:cNvSpPr>
          <p:nvPr>
            <p:ph type="dt" idx="1"/>
          </p:nvPr>
        </p:nvSpPr>
        <p:spPr>
          <a:xfrm>
            <a:off x="3970338" y="0"/>
            <a:ext cx="3038475" cy="463550"/>
          </a:xfrm>
          <a:prstGeom prst="rect">
            <a:avLst/>
          </a:prstGeom>
        </p:spPr>
        <p:txBody>
          <a:bodyPr vert="horz" lIns="93156" tIns="46579" rIns="93156" bIns="46579" rtlCol="0"/>
          <a:lstStyle>
            <a:lvl1pPr algn="r" eaLnBrk="1" fontAlgn="auto" hangingPunct="1">
              <a:spcBef>
                <a:spcPts val="0"/>
              </a:spcBef>
              <a:spcAft>
                <a:spcPts val="0"/>
              </a:spcAft>
              <a:defRPr sz="1300">
                <a:latin typeface="+mn-lt"/>
                <a:cs typeface="+mn-cs"/>
              </a:defRPr>
            </a:lvl1pPr>
          </a:lstStyle>
          <a:p>
            <a:pPr>
              <a:defRPr/>
            </a:pPr>
            <a:fld id="{3EF80975-1FB3-4EF4-AA3B-92470973AC6E}" type="datetimeFigureOut">
              <a:rPr lang="en-US"/>
              <a:pPr>
                <a:defRPr/>
              </a:pPr>
              <a:t>3/24/2026</a:t>
            </a:fld>
            <a:endParaRPr lang="en-US" dirty="0"/>
          </a:p>
        </p:txBody>
      </p:sp>
      <p:sp>
        <p:nvSpPr>
          <p:cNvPr id="4" name="Slide Image Placeholder 3">
            <a:extLst>
              <a:ext uri="{FF2B5EF4-FFF2-40B4-BE49-F238E27FC236}">
                <a16:creationId xmlns:a16="http://schemas.microsoft.com/office/drawing/2014/main" id="{40F24A2D-44FD-65C1-88C3-420D949B69F9}"/>
              </a:ext>
            </a:extLst>
          </p:cNvPr>
          <p:cNvSpPr>
            <a:spLocks noGrp="1" noRot="1" noChangeAspect="1"/>
          </p:cNvSpPr>
          <p:nvPr>
            <p:ph type="sldImg" idx="2"/>
          </p:nvPr>
        </p:nvSpPr>
        <p:spPr>
          <a:xfrm>
            <a:off x="406400" y="698500"/>
            <a:ext cx="6197600" cy="3486150"/>
          </a:xfrm>
          <a:prstGeom prst="rect">
            <a:avLst/>
          </a:prstGeom>
          <a:noFill/>
          <a:ln w="12700">
            <a:solidFill>
              <a:prstClr val="black"/>
            </a:solidFill>
          </a:ln>
        </p:spPr>
        <p:txBody>
          <a:bodyPr vert="horz" lIns="93156" tIns="46579" rIns="93156" bIns="46579" rtlCol="0" anchor="ctr"/>
          <a:lstStyle/>
          <a:p>
            <a:pPr lvl="0"/>
            <a:endParaRPr lang="en-US" noProof="0" dirty="0"/>
          </a:p>
        </p:txBody>
      </p:sp>
      <p:sp>
        <p:nvSpPr>
          <p:cNvPr id="5" name="Notes Placeholder 4">
            <a:extLst>
              <a:ext uri="{FF2B5EF4-FFF2-40B4-BE49-F238E27FC236}">
                <a16:creationId xmlns:a16="http://schemas.microsoft.com/office/drawing/2014/main" id="{0339CA08-64B9-A2BC-61BE-F06EB4C8CF37}"/>
              </a:ext>
            </a:extLst>
          </p:cNvPr>
          <p:cNvSpPr>
            <a:spLocks noGrp="1"/>
          </p:cNvSpPr>
          <p:nvPr>
            <p:ph type="body" sz="quarter" idx="3"/>
          </p:nvPr>
        </p:nvSpPr>
        <p:spPr>
          <a:xfrm>
            <a:off x="701675" y="4416425"/>
            <a:ext cx="5607050" cy="4181475"/>
          </a:xfrm>
          <a:prstGeom prst="rect">
            <a:avLst/>
          </a:prstGeom>
        </p:spPr>
        <p:txBody>
          <a:bodyPr vert="horz" lIns="93156" tIns="46579" rIns="93156" bIns="4657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7039570-49ED-E2CD-B5EA-EA0BACF80867}"/>
              </a:ext>
            </a:extLst>
          </p:cNvPr>
          <p:cNvSpPr>
            <a:spLocks noGrp="1"/>
          </p:cNvSpPr>
          <p:nvPr>
            <p:ph type="ftr" sz="quarter" idx="4"/>
          </p:nvPr>
        </p:nvSpPr>
        <p:spPr>
          <a:xfrm>
            <a:off x="0" y="8831263"/>
            <a:ext cx="3038475" cy="463550"/>
          </a:xfrm>
          <a:prstGeom prst="rect">
            <a:avLst/>
          </a:prstGeom>
        </p:spPr>
        <p:txBody>
          <a:bodyPr vert="horz" lIns="93156" tIns="46579" rIns="93156" bIns="46579" rtlCol="0" anchor="b"/>
          <a:lstStyle>
            <a:lvl1pPr algn="l" eaLnBrk="1" fontAlgn="auto" hangingPunct="1">
              <a:spcBef>
                <a:spcPts val="0"/>
              </a:spcBef>
              <a:spcAft>
                <a:spcPts val="0"/>
              </a:spcAft>
              <a:defRPr sz="13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029DB972-CEA2-97B6-43C1-C467557AB8C6}"/>
              </a:ext>
            </a:extLst>
          </p:cNvPr>
          <p:cNvSpPr>
            <a:spLocks noGrp="1"/>
          </p:cNvSpPr>
          <p:nvPr>
            <p:ph type="sldNum" sz="quarter" idx="5"/>
          </p:nvPr>
        </p:nvSpPr>
        <p:spPr>
          <a:xfrm>
            <a:off x="3970338" y="8831263"/>
            <a:ext cx="3038475" cy="463550"/>
          </a:xfrm>
          <a:prstGeom prst="rect">
            <a:avLst/>
          </a:prstGeom>
        </p:spPr>
        <p:txBody>
          <a:bodyPr vert="horz" wrap="square" lIns="93156" tIns="46579" rIns="93156" bIns="46579"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20CAF481-5B35-481B-9351-F2FDB98B9A4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mn-lt"/>
        <a:ea typeface="+mn-ea"/>
        <a:cs typeface="+mn-cs"/>
      </a:defRPr>
    </a:lvl1pPr>
    <a:lvl2pPr marL="455613" algn="l" defTabSz="912813" rtl="0" eaLnBrk="0" fontAlgn="base" hangingPunct="0">
      <a:spcBef>
        <a:spcPct val="30000"/>
      </a:spcBef>
      <a:spcAft>
        <a:spcPct val="0"/>
      </a:spcAft>
      <a:defRPr sz="1200" kern="1200">
        <a:solidFill>
          <a:schemeClr val="tx1"/>
        </a:solidFill>
        <a:latin typeface="+mn-lt"/>
        <a:ea typeface="+mn-ea"/>
        <a:cs typeface="+mn-cs"/>
      </a:defRPr>
    </a:lvl2pPr>
    <a:lvl3pPr marL="912813" algn="l" defTabSz="912813" rtl="0" eaLnBrk="0" fontAlgn="base" hangingPunct="0">
      <a:spcBef>
        <a:spcPct val="30000"/>
      </a:spcBef>
      <a:spcAft>
        <a:spcPct val="0"/>
      </a:spcAft>
      <a:defRPr sz="1200" kern="1200">
        <a:solidFill>
          <a:schemeClr val="tx1"/>
        </a:solidFill>
        <a:latin typeface="+mn-lt"/>
        <a:ea typeface="+mn-ea"/>
        <a:cs typeface="+mn-cs"/>
      </a:defRPr>
    </a:lvl3pPr>
    <a:lvl4pPr marL="1370013" algn="l" defTabSz="912813" rtl="0" eaLnBrk="0" fontAlgn="base" hangingPunct="0">
      <a:spcBef>
        <a:spcPct val="30000"/>
      </a:spcBef>
      <a:spcAft>
        <a:spcPct val="0"/>
      </a:spcAft>
      <a:defRPr sz="1200" kern="1200">
        <a:solidFill>
          <a:schemeClr val="tx1"/>
        </a:solidFill>
        <a:latin typeface="+mn-lt"/>
        <a:ea typeface="+mn-ea"/>
        <a:cs typeface="+mn-cs"/>
      </a:defRPr>
    </a:lvl4pPr>
    <a:lvl5pPr marL="1827213" algn="l" defTabSz="912813"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C43B72FB-07FD-9F56-B95C-B332E83F0DB7}"/>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19B44FCC-8219-25EC-3B05-48ACD3D9914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solidFill>
                  <a:srgbClr val="000000"/>
                </a:solidFill>
                <a:cs typeface="Arial" panose="020B0604020202020204" pitchFamily="34" charset="0"/>
              </a:rPr>
              <a:t>Welcome to the City of Phoenix’s Pre-Offer Conference for Request for Proposal RFP GGS-26-0190 for Title and Escrow Services</a:t>
            </a:r>
            <a:r>
              <a:rPr lang="en-US" altLang="en-US" dirty="0">
                <a:cs typeface="Arial" panose="020B0604020202020204" pitchFamily="34" charset="0"/>
              </a:rPr>
              <a:t>. </a:t>
            </a:r>
            <a:r>
              <a:rPr lang="en-US" altLang="en-US" dirty="0">
                <a:solidFill>
                  <a:srgbClr val="000000"/>
                </a:solidFill>
                <a:cs typeface="Arial" panose="020B0604020202020204" pitchFamily="34" charset="0"/>
              </a:rPr>
              <a:t>My name is Chad Elms.  I represent the City of Phoenix’s Central Procurement Division in the Finance Department, and I will be the facilitator for this </a:t>
            </a:r>
            <a:r>
              <a:rPr lang="en-US" altLang="en-US" dirty="0">
                <a:cs typeface="Arial" panose="020B0604020202020204" pitchFamily="34" charset="0"/>
              </a:rPr>
              <a:t>Conference.</a:t>
            </a:r>
          </a:p>
          <a:p>
            <a:endParaRPr lang="en-US" altLang="en-US" dirty="0">
              <a:cs typeface="Arial" panose="020B0604020202020204" pitchFamily="34" charset="0"/>
            </a:endParaRPr>
          </a:p>
          <a:p>
            <a:r>
              <a:rPr lang="en-US" altLang="en-US" dirty="0">
                <a:cs typeface="Arial" panose="020B0604020202020204" pitchFamily="34" charset="0"/>
              </a:rPr>
              <a:t>Joining me today are the Subject Matter Experts (SME’) who are here to assist in answering questions you may have regarding contractual or programmatic requirements in the solicitation. At this time, I would like to invite our SME’s to introduce themselves. </a:t>
            </a:r>
          </a:p>
          <a:p>
            <a:pPr marL="171450" indent="-171450">
              <a:buFont typeface="Arial" panose="020B0604020202020204" pitchFamily="34" charset="0"/>
              <a:buChar char="•"/>
            </a:pPr>
            <a:r>
              <a:rPr lang="en-US" altLang="en-US" dirty="0">
                <a:solidFill>
                  <a:srgbClr val="FF0000"/>
                </a:solidFill>
                <a:cs typeface="Arial" panose="020B0604020202020204" pitchFamily="34" charset="0"/>
              </a:rPr>
              <a:t>Kimberly Fiumara – REL</a:t>
            </a:r>
          </a:p>
          <a:p>
            <a:pPr marL="171450" indent="-171450">
              <a:buFont typeface="Arial" panose="020B0604020202020204" pitchFamily="34" charset="0"/>
              <a:buChar char="•"/>
            </a:pPr>
            <a:r>
              <a:rPr lang="en-US" altLang="en-US" dirty="0">
                <a:solidFill>
                  <a:srgbClr val="FF0000"/>
                </a:solidFill>
                <a:cs typeface="Arial" panose="020B0604020202020204" pitchFamily="34" charset="0"/>
              </a:rPr>
              <a:t>Caroline Johnson – HOU</a:t>
            </a:r>
          </a:p>
          <a:p>
            <a:pPr marL="171450" indent="-171450">
              <a:buFont typeface="Arial" panose="020B0604020202020204" pitchFamily="34" charset="0"/>
              <a:buChar char="•"/>
            </a:pPr>
            <a:r>
              <a:rPr lang="en-US" altLang="en-US" dirty="0">
                <a:solidFill>
                  <a:srgbClr val="FF0000"/>
                </a:solidFill>
                <a:cs typeface="Arial" panose="020B0604020202020204" pitchFamily="34" charset="0"/>
              </a:rPr>
              <a:t>Chris Christensen – NSD</a:t>
            </a:r>
          </a:p>
          <a:p>
            <a:pPr marL="171450" indent="-171450">
              <a:buFont typeface="Arial" panose="020B0604020202020204" pitchFamily="34" charset="0"/>
              <a:buChar char="•"/>
            </a:pPr>
            <a:r>
              <a:rPr lang="en-US" altLang="en-US" dirty="0">
                <a:solidFill>
                  <a:srgbClr val="FF0000"/>
                </a:solidFill>
                <a:cs typeface="Arial" panose="020B0604020202020204" pitchFamily="34" charset="0"/>
              </a:rPr>
              <a:t>Kimberly Butts – NSD</a:t>
            </a:r>
          </a:p>
          <a:p>
            <a:pPr marL="171450" indent="-171450">
              <a:buFont typeface="Arial" panose="020B0604020202020204" pitchFamily="34" charset="0"/>
              <a:buChar char="•"/>
            </a:pPr>
            <a:endParaRPr lang="en-US" altLang="en-US" dirty="0">
              <a:solidFill>
                <a:srgbClr val="FF0000"/>
              </a:solidFill>
              <a:cs typeface="Arial" panose="020B0604020202020204" pitchFamily="34" charset="0"/>
            </a:endParaRPr>
          </a:p>
          <a:p>
            <a:endParaRPr lang="en-US" altLang="en-US" dirty="0">
              <a:solidFill>
                <a:srgbClr val="FF0000"/>
              </a:solidFill>
              <a:cs typeface="Arial" panose="020B0604020202020204" pitchFamily="34" charset="0"/>
            </a:endParaRPr>
          </a:p>
        </p:txBody>
      </p:sp>
      <p:sp>
        <p:nvSpPr>
          <p:cNvPr id="30724" name="Slide Number Placeholder 3">
            <a:extLst>
              <a:ext uri="{FF2B5EF4-FFF2-40B4-BE49-F238E27FC236}">
                <a16:creationId xmlns:a16="http://schemas.microsoft.com/office/drawing/2014/main" id="{1AC0F300-52BF-2717-AD32-2B4C2CF438B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5E281E7F-16B7-4271-8475-9BDDA5044816}" type="slidenum">
              <a:rPr lang="en-US" altLang="en-US" smtClean="0"/>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2E925444-54C6-198E-0771-FDEEA743E13E}"/>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923DCA0C-6CC0-1175-8792-8B4D45BC570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2813" rtl="0" eaLnBrk="0" fontAlgn="base" latinLnBrk="0" hangingPunct="0">
              <a:lnSpc>
                <a:spcPct val="100000"/>
              </a:lnSpc>
              <a:spcBef>
                <a:spcPct val="30000"/>
              </a:spcBef>
              <a:spcAft>
                <a:spcPct val="0"/>
              </a:spcAft>
              <a:buClrTx/>
              <a:buSzTx/>
              <a:buFontTx/>
              <a:buNone/>
              <a:tabLst/>
              <a:defRPr/>
            </a:pPr>
            <a:endParaRPr lang="en-US" altLang="en-US" dirty="0"/>
          </a:p>
          <a:p>
            <a:pPr marL="0" marR="0" lvl="0" indent="0" algn="l" defTabSz="912813" rtl="0" eaLnBrk="0" fontAlgn="base" latinLnBrk="0" hangingPunct="0">
              <a:lnSpc>
                <a:spcPct val="100000"/>
              </a:lnSpc>
              <a:spcBef>
                <a:spcPct val="30000"/>
              </a:spcBef>
              <a:spcAft>
                <a:spcPct val="0"/>
              </a:spcAft>
              <a:buClrTx/>
              <a:buSzTx/>
              <a:buFontTx/>
              <a:buNone/>
              <a:tabLst/>
              <a:defRPr/>
            </a:pPr>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p:txBody>
      </p:sp>
      <p:sp>
        <p:nvSpPr>
          <p:cNvPr id="45060" name="Slide Number Placeholder 3">
            <a:extLst>
              <a:ext uri="{FF2B5EF4-FFF2-40B4-BE49-F238E27FC236}">
                <a16:creationId xmlns:a16="http://schemas.microsoft.com/office/drawing/2014/main" id="{81B6CD7D-F866-6BCA-688B-395A704D43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0EBC13F5-5038-4430-B52D-B0C3C4CA8797}" type="slidenum">
              <a:rPr lang="en-US" altLang="en-US" smtClean="0"/>
              <a:pPr/>
              <a:t>12</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70B7FAF3-E1B3-5D08-5C4E-74A0A9969797}"/>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E3DA1D3C-C1FD-2C32-4177-70C52C8EFE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Please download all documents required to be completed and/or signed as part of the Vendor Questionnaire directly from the </a:t>
            </a:r>
            <a:r>
              <a:rPr lang="en-US" b="1" dirty="0"/>
              <a:t>OpenGov Procurement Portal</a:t>
            </a:r>
            <a:r>
              <a:rPr lang="en-US" dirty="0"/>
              <a:t>. Do not use the links in the downloaded solicitation document, as those links may not function properly.</a:t>
            </a:r>
          </a:p>
          <a:p>
            <a:endParaRPr lang="en-US" dirty="0"/>
          </a:p>
          <a:p>
            <a:r>
              <a:rPr lang="en-US" dirty="0"/>
              <a:t>If you download the solicitation packet, please note that the table of contents does not update automatically and will need to be manually updated.</a:t>
            </a:r>
          </a:p>
          <a:p>
            <a:endParaRPr lang="en-US" altLang="en-US" dirty="0"/>
          </a:p>
          <a:p>
            <a:r>
              <a:rPr lang="en-US" altLang="en-US" dirty="0"/>
              <a:t>The Reference submittal must include the number of years in business</a:t>
            </a:r>
          </a:p>
          <a:p>
            <a:endParaRPr lang="en-US" altLang="en-US" dirty="0"/>
          </a:p>
          <a:p>
            <a:r>
              <a:rPr lang="en-US" altLang="en-US" dirty="0"/>
              <a:t>Ensure that all forms are signed as required </a:t>
            </a:r>
          </a:p>
          <a:p>
            <a:endParaRPr lang="en-US" altLang="en-US" dirty="0"/>
          </a:p>
          <a:p>
            <a:r>
              <a:rPr lang="en-US" altLang="en-US" dirty="0"/>
              <a:t>Technical Proposal should address the Evaluation Criteria</a:t>
            </a:r>
          </a:p>
          <a:p>
            <a:endParaRPr lang="en-US" altLang="en-US" dirty="0"/>
          </a:p>
          <a:p>
            <a:r>
              <a:rPr lang="en-US" altLang="en-US" dirty="0"/>
              <a:t>Pricing Proposal must be downloaded, completed, and uploaded</a:t>
            </a:r>
          </a:p>
          <a:p>
            <a:endParaRPr lang="en-US" altLang="en-US" dirty="0"/>
          </a:p>
          <a:p>
            <a:r>
              <a:rPr lang="en-US" altLang="en-US"/>
              <a:t>Licensing Requirements</a:t>
            </a:r>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p:txBody>
      </p:sp>
      <p:sp>
        <p:nvSpPr>
          <p:cNvPr id="51204" name="Slide Number Placeholder 3">
            <a:extLst>
              <a:ext uri="{FF2B5EF4-FFF2-40B4-BE49-F238E27FC236}">
                <a16:creationId xmlns:a16="http://schemas.microsoft.com/office/drawing/2014/main" id="{0E6539A3-57AE-90A4-310A-E3835532EAB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383894B1-B017-4552-B29A-12E052325DF6}" type="slidenum">
              <a:rPr lang="en-US" altLang="en-US" smtClean="0"/>
              <a:pPr/>
              <a:t>13</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F7F11423-C48F-C727-184A-A80B32691604}"/>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1B4DA856-D09F-1AF4-95DE-0256BA94B28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Please note the upcoming key dates for this solicitation. Written inquiries are due </a:t>
            </a:r>
            <a:r>
              <a:rPr lang="en-US" altLang="en-US" sz="1200" dirty="0"/>
              <a:t>April 8, 2026 at 2:00 pm</a:t>
            </a:r>
            <a:r>
              <a:rPr lang="en-US" altLang="en-US" dirty="0"/>
              <a:t>. All offers are due by April 22 at 2:00 pm.</a:t>
            </a:r>
          </a:p>
          <a:p>
            <a:endParaRPr lang="en-US" altLang="en-US" dirty="0"/>
          </a:p>
          <a:p>
            <a:r>
              <a:rPr lang="en-US" altLang="en-US" dirty="0"/>
              <a:t>Thank you for the questions posed today and for participating in this Pre-Offer Conference. For the questions posed today, we ask that you submit them through the City’s Procurement Portal. Please remember the Transparency Policy is in effect and do not attempt to directly contact City staff or the subject matter experts in attendance today regarding this solicitation.</a:t>
            </a:r>
          </a:p>
          <a:p>
            <a:endParaRPr lang="en-US" altLang="en-US" dirty="0"/>
          </a:p>
          <a:p>
            <a:r>
              <a:rPr lang="en-US" altLang="en-US" dirty="0"/>
              <a:t>We look forward to receiving your offers for this important and impactful solicitation.</a:t>
            </a:r>
          </a:p>
        </p:txBody>
      </p:sp>
      <p:sp>
        <p:nvSpPr>
          <p:cNvPr id="53252" name="Slide Number Placeholder 3">
            <a:extLst>
              <a:ext uri="{FF2B5EF4-FFF2-40B4-BE49-F238E27FC236}">
                <a16:creationId xmlns:a16="http://schemas.microsoft.com/office/drawing/2014/main" id="{AE5A55C9-3E40-DD00-D274-F2F8C91A6F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17B0EBAE-1F44-48FC-9D23-E1D10E163984}" type="slidenum">
              <a:rPr lang="en-US" altLang="en-US" smtClean="0"/>
              <a:pPr/>
              <a:t>15</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2197A5EF-7379-577F-85F6-6A8AA83A6359}"/>
              </a:ext>
            </a:extLst>
          </p:cNvPr>
          <p:cNvSpPr>
            <a:spLocks noGrp="1" noRot="1" noChangeAspect="1" noChangeArrowheads="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DBEC4B03-E7AD-C367-7CA4-0AE1A7893647}"/>
              </a:ext>
            </a:extLst>
          </p:cNvPr>
          <p:cNvSpPr>
            <a:spLocks noGrp="1"/>
          </p:cNvSpPr>
          <p:nvPr>
            <p:ph type="body" idx="1"/>
          </p:nvPr>
        </p:nvSpPr>
        <p:spPr/>
        <p:txBody>
          <a:bodyPr/>
          <a:lstStyle/>
          <a:p>
            <a:pPr>
              <a:defRPr/>
            </a:pPr>
            <a:r>
              <a:rPr lang="en-US" dirty="0"/>
              <a:t>Read slide information.</a:t>
            </a:r>
          </a:p>
          <a:p>
            <a:pPr>
              <a:defRPr/>
            </a:pPr>
            <a:endParaRPr lang="en-US" dirty="0"/>
          </a:p>
          <a:p>
            <a:pPr>
              <a:defRPr/>
            </a:pPr>
            <a:r>
              <a:rPr lang="en-US" dirty="0">
                <a:highlight>
                  <a:srgbClr val="FFFF00"/>
                </a:highlight>
                <a:ea typeface="Arial" panose="020B0604020202020204" pitchFamily="34" charset="0"/>
              </a:rPr>
              <a:t>Please ensure you send an email to the Procurement Officer (in this case me) with your company name, your first and last name, phone number, and email address. </a:t>
            </a:r>
          </a:p>
          <a:p>
            <a:pPr>
              <a:defRPr/>
            </a:pPr>
            <a:endParaRPr lang="en-US" dirty="0"/>
          </a:p>
        </p:txBody>
      </p:sp>
      <p:sp>
        <p:nvSpPr>
          <p:cNvPr id="32772" name="Slide Number Placeholder 3">
            <a:extLst>
              <a:ext uri="{FF2B5EF4-FFF2-40B4-BE49-F238E27FC236}">
                <a16:creationId xmlns:a16="http://schemas.microsoft.com/office/drawing/2014/main" id="{0419991F-2BD3-4212-914E-A347A6022B4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862AB7C6-2E84-4595-9D91-EE9E9D60ADFF}" type="slidenum">
              <a:rPr lang="en-US" altLang="en-US" smtClean="0"/>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C3CAB15A-2616-9E0B-E666-8815A5766B92}"/>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07A774D6-6FAB-AEA9-DF10-1EC703CA33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Read the legal notice aloud.</a:t>
            </a:r>
          </a:p>
          <a:p>
            <a:endParaRPr lang="en-US" altLang="en-US" dirty="0"/>
          </a:p>
          <a:p>
            <a:endParaRPr lang="en-US" altLang="en-US" dirty="0"/>
          </a:p>
        </p:txBody>
      </p:sp>
      <p:sp>
        <p:nvSpPr>
          <p:cNvPr id="34820" name="Slide Number Placeholder 3">
            <a:extLst>
              <a:ext uri="{FF2B5EF4-FFF2-40B4-BE49-F238E27FC236}">
                <a16:creationId xmlns:a16="http://schemas.microsoft.com/office/drawing/2014/main" id="{E91E1306-712D-029C-883E-F7208B2E84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0D169FC-D3EE-4D83-A506-58AF780DC956}" type="slidenum">
              <a:rPr lang="en-US" altLang="en-US" smtClean="0"/>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60A99309-632F-5ECA-D8B9-C121259621AA}"/>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571035C1-585E-893A-25E6-2946AD1037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lgn="just">
              <a:spcBef>
                <a:spcPts val="600"/>
              </a:spcBef>
              <a:defRPr/>
            </a:pPr>
            <a:r>
              <a:rPr lang="en-US" altLang="en-US" dirty="0"/>
              <a:t>Please note the upcoming key dates for this solicitation. Written inquiries are due on </a:t>
            </a:r>
            <a:r>
              <a:rPr lang="en-US" altLang="en-US" sz="1200" dirty="0"/>
              <a:t>April 8, 2026 at 2:00 p.m</a:t>
            </a:r>
            <a:r>
              <a:rPr lang="en-US" altLang="en-US" dirty="0"/>
              <a:t>. All offers are due by </a:t>
            </a:r>
            <a:r>
              <a:rPr lang="en-US" altLang="en-US" sz="1200" dirty="0"/>
              <a:t>April 22, 2026 at 2:00 p.m.</a:t>
            </a:r>
          </a:p>
          <a:p>
            <a:pPr marL="0" indent="0" algn="just">
              <a:spcBef>
                <a:spcPts val="600"/>
              </a:spcBef>
              <a:defRPr/>
            </a:pPr>
            <a:r>
              <a:rPr lang="en-US" altLang="en-US" dirty="0"/>
              <a:t>.</a:t>
            </a:r>
          </a:p>
        </p:txBody>
      </p:sp>
      <p:sp>
        <p:nvSpPr>
          <p:cNvPr id="36868" name="Slide Number Placeholder 3">
            <a:extLst>
              <a:ext uri="{FF2B5EF4-FFF2-40B4-BE49-F238E27FC236}">
                <a16:creationId xmlns:a16="http://schemas.microsoft.com/office/drawing/2014/main" id="{5F13BE44-9359-AFEA-0291-F20D39E775B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247C802-0A6D-4809-A68D-10E62119650A}" type="slidenum">
              <a:rPr lang="en-US" altLang="en-US" smtClean="0"/>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B93AE1B7-458E-618F-7331-9CBB74317B70}"/>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C651CEF6-6E31-B440-7920-0B249747D38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38916" name="Slide Number Placeholder 3">
            <a:extLst>
              <a:ext uri="{FF2B5EF4-FFF2-40B4-BE49-F238E27FC236}">
                <a16:creationId xmlns:a16="http://schemas.microsoft.com/office/drawing/2014/main" id="{B79111A4-5583-FC5F-B3E8-03002E7D068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B6B1531C-88DB-4F1D-9847-23D409E98F86}" type="slidenum">
              <a:rPr lang="en-US" altLang="en-US" smtClean="0"/>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0" fontAlgn="base" latinLnBrk="0" hangingPunct="0">
              <a:lnSpc>
                <a:spcPct val="100000"/>
              </a:lnSpc>
              <a:spcBef>
                <a:spcPct val="30000"/>
              </a:spcBef>
              <a:spcAft>
                <a:spcPct val="0"/>
              </a:spcAft>
              <a:buClrTx/>
              <a:buSzTx/>
              <a:buFontTx/>
              <a:buNone/>
              <a:tabLst/>
              <a:defRPr/>
            </a:pPr>
            <a:r>
              <a:rPr lang="en-US" altLang="en-US" dirty="0"/>
              <a:t>All offerors must register as a vendor with OpenGov and subscribe to the City’s Procurement Portal, powered by OpenGov, to receive solicitation notices, respond to solicitations, and access procurement information. OpenGov vendor registration is 100% free.</a:t>
            </a:r>
          </a:p>
          <a:p>
            <a:pPr marL="0" marR="0" lvl="0" indent="0" algn="l" defTabSz="912813" rtl="0" eaLnBrk="0" fontAlgn="base" latinLnBrk="0" hangingPunct="0">
              <a:lnSpc>
                <a:spcPct val="100000"/>
              </a:lnSpc>
              <a:spcBef>
                <a:spcPct val="30000"/>
              </a:spcBef>
              <a:spcAft>
                <a:spcPct val="0"/>
              </a:spcAft>
              <a:buClrTx/>
              <a:buSzTx/>
              <a:buFontTx/>
              <a:buNone/>
              <a:tabLst/>
              <a:defRPr/>
            </a:pPr>
            <a:endParaRPr lang="en-US" altLang="en-US" dirty="0"/>
          </a:p>
          <a:p>
            <a:pPr marL="0" marR="0" lvl="0" indent="0" algn="l" defTabSz="912813" rtl="0" eaLnBrk="0" fontAlgn="base" latinLnBrk="0" hangingPunct="0">
              <a:lnSpc>
                <a:spcPct val="100000"/>
              </a:lnSpc>
              <a:spcBef>
                <a:spcPct val="30000"/>
              </a:spcBef>
              <a:spcAft>
                <a:spcPct val="0"/>
              </a:spcAft>
              <a:buClrTx/>
              <a:buSzTx/>
              <a:buFontTx/>
              <a:buNone/>
              <a:tabLst/>
              <a:defRPr/>
            </a:pPr>
            <a:r>
              <a:rPr lang="en-US" altLang="en-US" dirty="0"/>
              <a:t>Awarded offerors must also be registered in the City’s </a:t>
            </a:r>
            <a:r>
              <a:rPr lang="en-US" altLang="en-US" dirty="0" err="1"/>
              <a:t>procurePHX</a:t>
            </a:r>
            <a:r>
              <a:rPr lang="en-US" altLang="en-US" dirty="0"/>
              <a:t> Self-Registration System prior to contract execution to receive purchase orders and for payment purposes.</a:t>
            </a:r>
          </a:p>
        </p:txBody>
      </p:sp>
      <p:sp>
        <p:nvSpPr>
          <p:cNvPr id="4" name="Slide Number Placeholder 3"/>
          <p:cNvSpPr>
            <a:spLocks noGrp="1"/>
          </p:cNvSpPr>
          <p:nvPr>
            <p:ph type="sldNum" sz="quarter" idx="5"/>
          </p:nvPr>
        </p:nvSpPr>
        <p:spPr/>
        <p:txBody>
          <a:bodyPr/>
          <a:lstStyle/>
          <a:p>
            <a:pPr>
              <a:defRPr/>
            </a:pPr>
            <a:fld id="{20CAF481-5B35-481B-9351-F2FDB98B9A43}" type="slidenum">
              <a:rPr lang="en-US" altLang="en-US" smtClean="0"/>
              <a:pPr>
                <a:defRPr/>
              </a:pPr>
              <a:t>7</a:t>
            </a:fld>
            <a:endParaRPr lang="en-US" altLang="en-US"/>
          </a:p>
        </p:txBody>
      </p:sp>
    </p:spTree>
    <p:extLst>
      <p:ext uri="{BB962C8B-B14F-4D97-AF65-F5344CB8AC3E}">
        <p14:creationId xmlns:p14="http://schemas.microsoft.com/office/powerpoint/2010/main" val="27535163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BF632EE9-0558-3327-5B6D-21DC6EAA5482}"/>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BA2607BB-9D12-8279-495E-CE2E4FE4F17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Read first paragraph of Summary:</a:t>
            </a:r>
          </a:p>
          <a:p>
            <a:endParaRPr lang="en-US" altLang="en-US" dirty="0"/>
          </a:p>
          <a:p>
            <a:r>
              <a:rPr lang="en-US" altLang="en-US" dirty="0">
                <a:cs typeface="Calibri" panose="020F0502020204030204" pitchFamily="34" charset="0"/>
              </a:rPr>
              <a:t>The City of Phoenix invites sealed offers for Title and Escrow Services for a 5-year term commencing on or about December 1, 2026, in accordance with the specifications and provisions contained therein or the “Effective Date” which is upon award by City Council,</a:t>
            </a:r>
            <a:r>
              <a:rPr lang="en-US" altLang="en-US" dirty="0">
                <a:solidFill>
                  <a:srgbClr val="000000"/>
                </a:solidFill>
                <a:cs typeface="Calibri" panose="020F0502020204030204" pitchFamily="34" charset="0"/>
              </a:rPr>
              <a:t> conditioned upon signature and recording by the City Clerk’s department, as required by the Phoenix City Code, whichever is later.</a:t>
            </a:r>
            <a:endParaRPr lang="en-US" altLang="en-US" dirty="0"/>
          </a:p>
          <a:p>
            <a:endParaRPr lang="en-US" altLang="en-US" dirty="0"/>
          </a:p>
          <a:p>
            <a:r>
              <a:rPr lang="en-US" altLang="en-US" dirty="0"/>
              <a:t>All written inquiries are due </a:t>
            </a:r>
            <a:r>
              <a:rPr lang="en-US" altLang="en-US" sz="1200" dirty="0"/>
              <a:t>April 8, 2026 at 2:00 p.m</a:t>
            </a:r>
            <a:r>
              <a:rPr lang="en-US" altLang="en-US" dirty="0"/>
              <a:t>. to the City’s Procurement Portal.</a:t>
            </a:r>
          </a:p>
          <a:p>
            <a:endParaRPr lang="en-US" altLang="en-US" dirty="0"/>
          </a:p>
          <a:p>
            <a:r>
              <a:rPr lang="en-US" altLang="en-US" dirty="0"/>
              <a:t>The City will not be responsible for oral instructions made by its employees or officers. Any changes to the solicitation will be in the form of solicitation addenda published through the City’s Procurement Portal.</a:t>
            </a:r>
          </a:p>
          <a:p>
            <a:endParaRPr lang="en-US" altLang="en-US" dirty="0"/>
          </a:p>
          <a:p>
            <a:r>
              <a:rPr lang="en-US" altLang="en-US" dirty="0"/>
              <a:t>All businesses must be registered with the Arizona Corporation Commission, or they may be deemed non-responsive. This is checked for every offer received.</a:t>
            </a:r>
          </a:p>
          <a:p>
            <a:endParaRPr lang="en-US" altLang="en-US" dirty="0"/>
          </a:p>
          <a:p>
            <a:r>
              <a:rPr lang="en-US" altLang="en-US" dirty="0"/>
              <a:t>Offerors must read the entire solicitation and accept all terms and conditions without exception. </a:t>
            </a:r>
            <a:r>
              <a:rPr lang="en-US" dirty="0"/>
              <a:t>The City encourages Offerors to send inquiries to the Procurement Officer rather than including exceptions in their Offer.</a:t>
            </a:r>
            <a:endParaRPr lang="en-US" altLang="en-US" dirty="0"/>
          </a:p>
        </p:txBody>
      </p:sp>
      <p:sp>
        <p:nvSpPr>
          <p:cNvPr id="40964" name="Slide Number Placeholder 3">
            <a:extLst>
              <a:ext uri="{FF2B5EF4-FFF2-40B4-BE49-F238E27FC236}">
                <a16:creationId xmlns:a16="http://schemas.microsoft.com/office/drawing/2014/main" id="{17733EA2-1BAF-7821-7703-B5B077F0A38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0C54CD0B-E30B-400B-8220-9E73BEB2DD5D}" type="slidenum">
              <a:rPr lang="en-US" altLang="en-US" smtClean="0"/>
              <a:pPr/>
              <a:t>8</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C3A10711-94BC-67C3-5724-34C05CED1290}"/>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5E127704-9D0C-3D92-AAB8-8C1E5FCAB1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p:txBody>
      </p:sp>
      <p:sp>
        <p:nvSpPr>
          <p:cNvPr id="47108" name="Slide Number Placeholder 3">
            <a:extLst>
              <a:ext uri="{FF2B5EF4-FFF2-40B4-BE49-F238E27FC236}">
                <a16:creationId xmlns:a16="http://schemas.microsoft.com/office/drawing/2014/main" id="{3E521CC3-FFC6-2186-96D0-A87D857981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ABF41249-B198-43B4-B5E7-A9816440560F}" type="slidenum">
              <a:rPr lang="en-US" altLang="en-US" smtClean="0"/>
              <a:pPr/>
              <a:t>9</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A5DBA489-5619-34A5-B181-0E85181B290A}"/>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CE6AA7E7-4AB2-8F2F-DB68-35745103BC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p:txBody>
      </p:sp>
      <p:sp>
        <p:nvSpPr>
          <p:cNvPr id="43012" name="Slide Number Placeholder 3">
            <a:extLst>
              <a:ext uri="{FF2B5EF4-FFF2-40B4-BE49-F238E27FC236}">
                <a16:creationId xmlns:a16="http://schemas.microsoft.com/office/drawing/2014/main" id="{A9832DC6-D186-F372-64D9-17D2312118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4D30B94-2A36-4E68-8047-FF5273739CAD}" type="slidenum">
              <a:rPr lang="en-US" altLang="en-US" smtClean="0"/>
              <a:pPr/>
              <a:t>11</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8">
            <a:extLst>
              <a:ext uri="{FF2B5EF4-FFF2-40B4-BE49-F238E27FC236}">
                <a16:creationId xmlns:a16="http://schemas.microsoft.com/office/drawing/2014/main" id="{D2A2327F-8A3A-264E-E6D9-FB90FBEF3AE1}"/>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300334048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BA8A4C4B-4B98-EC84-6E04-5E2598A783C2}"/>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14200017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12200" y="1600201"/>
            <a:ext cx="2870200" cy="4525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 y="1600201"/>
            <a:ext cx="84074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FC7601D1-7737-DBA9-77D6-E2A8C2BE5DF4}"/>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93766933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8">
            <a:extLst>
              <a:ext uri="{FF2B5EF4-FFF2-40B4-BE49-F238E27FC236}">
                <a16:creationId xmlns:a16="http://schemas.microsoft.com/office/drawing/2014/main" id="{219C81D4-42D0-A3F4-1D9A-653349B20A78}"/>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934079242"/>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8">
            <a:extLst>
              <a:ext uri="{FF2B5EF4-FFF2-40B4-BE49-F238E27FC236}">
                <a16:creationId xmlns:a16="http://schemas.microsoft.com/office/drawing/2014/main" id="{9EA1D6A2-0E83-B5B2-FFEE-FB68DE461040}"/>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206003522"/>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a:extLst>
              <a:ext uri="{FF2B5EF4-FFF2-40B4-BE49-F238E27FC236}">
                <a16:creationId xmlns:a16="http://schemas.microsoft.com/office/drawing/2014/main" id="{707D2591-F9C1-CCAC-BFFF-DD2B21683137}"/>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467805568"/>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727200" y="1600201"/>
            <a:ext cx="4826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756400" y="1600201"/>
            <a:ext cx="4826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6A0C80F6-386D-E9A1-36AD-CB86DF01B5FC}"/>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7424281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5F105621-F897-5CAD-A15E-0357480F005D}"/>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98322432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a:extLst>
              <a:ext uri="{FF2B5EF4-FFF2-40B4-BE49-F238E27FC236}">
                <a16:creationId xmlns:a16="http://schemas.microsoft.com/office/drawing/2014/main" id="{71B9E2F4-9082-0923-59B0-E782F6802768}"/>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970362965"/>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8201860F-5893-FDE5-982F-94426D0A7EB9}"/>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3276446827"/>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AE29F3AB-A257-88CD-A4BC-213929589BA8}"/>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7671198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F0E3197F-BCEA-FDFE-CBFE-116125AF3156}"/>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1907504436"/>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BFC0D763-6156-AE99-E6C6-E11586F9425A}"/>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587851668"/>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D8A07AFE-9E67-155B-53B3-B3DC84397AEE}"/>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4221914448"/>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74639"/>
            <a:ext cx="2463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727200" y="274639"/>
            <a:ext cx="71882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BF1D2D7E-D67D-222E-607D-B6274298A78A}"/>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3963173630"/>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109963" y="4695430"/>
            <a:ext cx="8129603" cy="1143000"/>
          </a:xfrm>
          <a:prstGeom prst="rect">
            <a:avLst/>
          </a:prstGeom>
        </p:spPr>
        <p:txBody>
          <a:bodyPr rtlCol="0">
            <a:normAutofit/>
          </a:bodyPr>
          <a:lstStyle/>
          <a:p>
            <a:r>
              <a:rPr lang="en-US"/>
              <a:t>Click to edit Master title style</a:t>
            </a:r>
            <a:endParaRPr lang="en-US" dirty="0"/>
          </a:p>
        </p:txBody>
      </p:sp>
    </p:spTree>
    <p:extLst>
      <p:ext uri="{BB962C8B-B14F-4D97-AF65-F5344CB8AC3E}">
        <p14:creationId xmlns:p14="http://schemas.microsoft.com/office/powerpoint/2010/main" val="41924189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549637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25362" y="1451604"/>
            <a:ext cx="4926284" cy="4674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7037547" y="1451605"/>
            <a:ext cx="4926283" cy="467455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301186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25363" y="76698"/>
            <a:ext cx="10138467"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25363" y="1369126"/>
            <a:ext cx="4860307" cy="77379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841171" y="2174875"/>
            <a:ext cx="484449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7103525" y="1369126"/>
            <a:ext cx="4860305" cy="77379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7103525" y="2174875"/>
            <a:ext cx="486030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404980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363012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a:extLst>
              <a:ext uri="{FF2B5EF4-FFF2-40B4-BE49-F238E27FC236}">
                <a16:creationId xmlns:a16="http://schemas.microsoft.com/office/drawing/2014/main" id="{AEF2DFF5-6B8E-3920-3EDE-844F416DA137}"/>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146604889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38C18782-EBC8-ABD7-63D2-323DFF5A643D}"/>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83803597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C7C203E3-0F05-EAF2-72A1-533F2EB5AA74}"/>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30467114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a:extLst>
              <a:ext uri="{FF2B5EF4-FFF2-40B4-BE49-F238E27FC236}">
                <a16:creationId xmlns:a16="http://schemas.microsoft.com/office/drawing/2014/main" id="{C591D802-54A1-1855-B45B-C48F1BE0410E}"/>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406491226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3CC9A4BD-C55E-CE37-CD42-D13BDB0CA76F}"/>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302189543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F54FAD92-D279-A814-A12A-E418B430CD9E}"/>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104171796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60B19463-BCCE-F1D7-BDE2-383A90CCD3D7}"/>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75956290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6.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image" Target="../media/image4.png"/><Relationship Id="rId5" Type="http://schemas.openxmlformats.org/officeDocument/2006/relationships/theme" Target="../theme/theme4.xml"/><Relationship Id="rId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1" descr="splash_lakeblue-r1">
            <a:extLst>
              <a:ext uri="{FF2B5EF4-FFF2-40B4-BE49-F238E27FC236}">
                <a16:creationId xmlns:a16="http://schemas.microsoft.com/office/drawing/2014/main" id="{237DA641-626E-D1E7-12F2-5549E194610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2194117"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C3D94E9F-8FBA-A7C2-A859-1AE97A8BC5A9}"/>
              </a:ext>
            </a:extLst>
          </p:cNvPr>
          <p:cNvSpPr>
            <a:spLocks noGrp="1" noChangeArrowheads="1"/>
          </p:cNvSpPr>
          <p:nvPr>
            <p:ph type="title"/>
          </p:nvPr>
        </p:nvSpPr>
        <p:spPr bwMode="auto">
          <a:xfrm>
            <a:off x="101600" y="4800600"/>
            <a:ext cx="8128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7528" name="Rectangle 8">
            <a:extLst>
              <a:ext uri="{FF2B5EF4-FFF2-40B4-BE49-F238E27FC236}">
                <a16:creationId xmlns:a16="http://schemas.microsoft.com/office/drawing/2014/main" id="{BD5536FB-C1AD-47E0-163E-19459676B7A6}"/>
              </a:ext>
            </a:extLst>
          </p:cNvPr>
          <p:cNvSpPr>
            <a:spLocks noGrp="1" noChangeArrowheads="1"/>
          </p:cNvSpPr>
          <p:nvPr>
            <p:ph type="ftr" sz="quarter" idx="3"/>
          </p:nvPr>
        </p:nvSpPr>
        <p:spPr bwMode="auto">
          <a:xfrm>
            <a:off x="7924800" y="6229350"/>
            <a:ext cx="3860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100">
                <a:solidFill>
                  <a:srgbClr val="FFFFFF"/>
                </a:solidFill>
                <a:latin typeface="+mn-lt"/>
                <a:cs typeface="+mn-cs"/>
              </a:defRPr>
            </a:lvl1pPr>
          </a:lstStyle>
          <a:p>
            <a:pPr>
              <a:defRPr/>
            </a:pPr>
            <a:r>
              <a:rPr lang="en-US"/>
              <a:t>FINANCE DEPARTMENT</a:t>
            </a:r>
          </a:p>
        </p:txBody>
      </p:sp>
    </p:spTree>
  </p:cSld>
  <p:clrMap bg1="lt1" tx1="dk1" bg2="lt2" tx2="dk2" accent1="accent1" accent2="accent2" accent3="accent3" accent4="accent4" accent5="accent5" accent6="accent6" hlink="hlink" folHlink="folHlink"/>
  <p:sldLayoutIdLst>
    <p:sldLayoutId id="2147485785" r:id="rId1"/>
    <p:sldLayoutId id="2147485786" r:id="rId2"/>
    <p:sldLayoutId id="2147485787" r:id="rId3"/>
    <p:sldLayoutId id="2147485788" r:id="rId4"/>
    <p:sldLayoutId id="2147485789" r:id="rId5"/>
    <p:sldLayoutId id="2147485790" r:id="rId6"/>
    <p:sldLayoutId id="2147485791" r:id="rId7"/>
    <p:sldLayoutId id="2147485792" r:id="rId8"/>
    <p:sldLayoutId id="2147485793" r:id="rId9"/>
    <p:sldLayoutId id="2147485794" r:id="rId10"/>
    <p:sldLayoutId id="2147485795" r:id="rId11"/>
  </p:sldLayoutIdLst>
  <p:transition/>
  <p:hf hdr="0" ftr="0" dt="0"/>
  <p:txStyles>
    <p:titleStyle>
      <a:lvl1pPr algn="r" rtl="0" eaLnBrk="0" fontAlgn="base" hangingPunct="0">
        <a:spcBef>
          <a:spcPct val="0"/>
        </a:spcBef>
        <a:spcAft>
          <a:spcPct val="0"/>
        </a:spcAft>
        <a:defRPr sz="2800">
          <a:solidFill>
            <a:schemeClr val="bg1"/>
          </a:solidFill>
          <a:latin typeface="+mj-lt"/>
          <a:ea typeface="+mj-ea"/>
          <a:cs typeface="+mj-cs"/>
        </a:defRPr>
      </a:lvl1pPr>
      <a:lvl2pPr algn="r" rtl="0" eaLnBrk="0" fontAlgn="base" hangingPunct="0">
        <a:spcBef>
          <a:spcPct val="0"/>
        </a:spcBef>
        <a:spcAft>
          <a:spcPct val="0"/>
        </a:spcAft>
        <a:defRPr sz="2800">
          <a:solidFill>
            <a:schemeClr val="bg1"/>
          </a:solidFill>
          <a:latin typeface="Arial" charset="0"/>
        </a:defRPr>
      </a:lvl2pPr>
      <a:lvl3pPr algn="r" rtl="0" eaLnBrk="0" fontAlgn="base" hangingPunct="0">
        <a:spcBef>
          <a:spcPct val="0"/>
        </a:spcBef>
        <a:spcAft>
          <a:spcPct val="0"/>
        </a:spcAft>
        <a:defRPr sz="2800">
          <a:solidFill>
            <a:schemeClr val="bg1"/>
          </a:solidFill>
          <a:latin typeface="Arial" charset="0"/>
        </a:defRPr>
      </a:lvl3pPr>
      <a:lvl4pPr algn="r" rtl="0" eaLnBrk="0" fontAlgn="base" hangingPunct="0">
        <a:spcBef>
          <a:spcPct val="0"/>
        </a:spcBef>
        <a:spcAft>
          <a:spcPct val="0"/>
        </a:spcAft>
        <a:defRPr sz="2800">
          <a:solidFill>
            <a:schemeClr val="bg1"/>
          </a:solidFill>
          <a:latin typeface="Arial" charset="0"/>
        </a:defRPr>
      </a:lvl4pPr>
      <a:lvl5pPr algn="r" rtl="0" eaLnBrk="0" fontAlgn="base" hangingPunct="0">
        <a:spcBef>
          <a:spcPct val="0"/>
        </a:spcBef>
        <a:spcAft>
          <a:spcPct val="0"/>
        </a:spcAft>
        <a:defRPr sz="2800">
          <a:solidFill>
            <a:schemeClr val="bg1"/>
          </a:solidFill>
          <a:latin typeface="Arial" charset="0"/>
        </a:defRPr>
      </a:lvl5pPr>
      <a:lvl6pPr marL="457200" algn="r" rtl="0" eaLnBrk="1" fontAlgn="base" hangingPunct="1">
        <a:spcBef>
          <a:spcPct val="0"/>
        </a:spcBef>
        <a:spcAft>
          <a:spcPct val="0"/>
        </a:spcAft>
        <a:defRPr sz="2800">
          <a:solidFill>
            <a:schemeClr val="bg1"/>
          </a:solidFill>
          <a:latin typeface="Arial" charset="0"/>
        </a:defRPr>
      </a:lvl6pPr>
      <a:lvl7pPr marL="914400" algn="r" rtl="0" eaLnBrk="1" fontAlgn="base" hangingPunct="1">
        <a:spcBef>
          <a:spcPct val="0"/>
        </a:spcBef>
        <a:spcAft>
          <a:spcPct val="0"/>
        </a:spcAft>
        <a:defRPr sz="2800">
          <a:solidFill>
            <a:schemeClr val="bg1"/>
          </a:solidFill>
          <a:latin typeface="Arial" charset="0"/>
        </a:defRPr>
      </a:lvl7pPr>
      <a:lvl8pPr marL="1371600" algn="r" rtl="0" eaLnBrk="1" fontAlgn="base" hangingPunct="1">
        <a:spcBef>
          <a:spcPct val="0"/>
        </a:spcBef>
        <a:spcAft>
          <a:spcPct val="0"/>
        </a:spcAft>
        <a:defRPr sz="2800">
          <a:solidFill>
            <a:schemeClr val="bg1"/>
          </a:solidFill>
          <a:latin typeface="Arial" charset="0"/>
        </a:defRPr>
      </a:lvl8pPr>
      <a:lvl9pPr marL="1828800" algn="r" rtl="0" eaLnBrk="1" fontAlgn="base" hangingPunct="1">
        <a:spcBef>
          <a:spcPct val="0"/>
        </a:spcBef>
        <a:spcAft>
          <a:spcPct val="0"/>
        </a:spcAft>
        <a:defRPr sz="2800">
          <a:solidFill>
            <a:schemeClr val="bg1"/>
          </a:solidFill>
          <a:latin typeface="Arial" charset="0"/>
        </a:defRPr>
      </a:lvl9pPr>
    </p:titleStyle>
    <p:bodyStyle>
      <a:lvl1pPr marL="341313" indent="-342900" algn="l" rtl="0" eaLnBrk="0" fontAlgn="base" hangingPunct="0">
        <a:spcBef>
          <a:spcPct val="20000"/>
        </a:spcBef>
        <a:spcAft>
          <a:spcPct val="0"/>
        </a:spcAft>
        <a:buChar char="•"/>
        <a:defRPr sz="3200">
          <a:solidFill>
            <a:schemeClr val="tx1"/>
          </a:solidFill>
          <a:latin typeface="+mn-lt"/>
          <a:ea typeface="+mn-ea"/>
          <a:cs typeface="+mn-cs"/>
        </a:defRPr>
      </a:lvl1pPr>
      <a:lvl2pPr marL="741363" indent="-285750" algn="l" rtl="0" eaLnBrk="0" fontAlgn="base" hangingPunct="0">
        <a:spcBef>
          <a:spcPct val="20000"/>
        </a:spcBef>
        <a:spcAft>
          <a:spcPct val="0"/>
        </a:spcAft>
        <a:buChar char="–"/>
        <a:defRPr sz="2800">
          <a:solidFill>
            <a:schemeClr val="tx1"/>
          </a:solidFill>
          <a:latin typeface="+mn-lt"/>
        </a:defRPr>
      </a:lvl2pPr>
      <a:lvl3pPr marL="1141413" indent="-228600" algn="l" rtl="0" eaLnBrk="0" fontAlgn="base" hangingPunct="0">
        <a:spcBef>
          <a:spcPct val="20000"/>
        </a:spcBef>
        <a:spcAft>
          <a:spcPct val="0"/>
        </a:spcAft>
        <a:buChar char="•"/>
        <a:defRPr sz="2400">
          <a:solidFill>
            <a:schemeClr val="tx1"/>
          </a:solidFill>
          <a:latin typeface="+mn-lt"/>
        </a:defRPr>
      </a:lvl3pPr>
      <a:lvl4pPr marL="1598613" indent="-228600" algn="l" rtl="0" eaLnBrk="0" fontAlgn="base" hangingPunct="0">
        <a:spcBef>
          <a:spcPct val="20000"/>
        </a:spcBef>
        <a:spcAft>
          <a:spcPct val="0"/>
        </a:spcAft>
        <a:buChar char="–"/>
        <a:defRPr sz="2000">
          <a:solidFill>
            <a:schemeClr val="tx1"/>
          </a:solidFill>
          <a:latin typeface="+mn-lt"/>
        </a:defRPr>
      </a:lvl4pPr>
      <a:lvl5pPr marL="2055813"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10" descr="infopage_4_lakeblue-r1">
            <a:extLst>
              <a:ext uri="{FF2B5EF4-FFF2-40B4-BE49-F238E27FC236}">
                <a16:creationId xmlns:a16="http://schemas.microsoft.com/office/drawing/2014/main" id="{D29B272E-51F5-C019-8AB3-A9254321A1A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2194117"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2">
            <a:extLst>
              <a:ext uri="{FF2B5EF4-FFF2-40B4-BE49-F238E27FC236}">
                <a16:creationId xmlns:a16="http://schemas.microsoft.com/office/drawing/2014/main" id="{E6EB26A6-B98E-2677-C709-D76E2FDCB05A}"/>
              </a:ext>
            </a:extLst>
          </p:cNvPr>
          <p:cNvSpPr>
            <a:spLocks noGrp="1" noChangeArrowheads="1"/>
          </p:cNvSpPr>
          <p:nvPr>
            <p:ph type="title"/>
          </p:nvPr>
        </p:nvSpPr>
        <p:spPr bwMode="auto">
          <a:xfrm>
            <a:off x="1727200" y="274638"/>
            <a:ext cx="9855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2" name="Rectangle 3">
            <a:extLst>
              <a:ext uri="{FF2B5EF4-FFF2-40B4-BE49-F238E27FC236}">
                <a16:creationId xmlns:a16="http://schemas.microsoft.com/office/drawing/2014/main" id="{ED6D5AAE-0925-080C-5962-D22F84E43680}"/>
              </a:ext>
            </a:extLst>
          </p:cNvPr>
          <p:cNvSpPr>
            <a:spLocks noGrp="1" noChangeArrowheads="1"/>
          </p:cNvSpPr>
          <p:nvPr>
            <p:ph type="body" idx="1"/>
          </p:nvPr>
        </p:nvSpPr>
        <p:spPr bwMode="auto">
          <a:xfrm>
            <a:off x="1727200" y="1600201"/>
            <a:ext cx="98552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6024" name="Rectangle 8">
            <a:extLst>
              <a:ext uri="{FF2B5EF4-FFF2-40B4-BE49-F238E27FC236}">
                <a16:creationId xmlns:a16="http://schemas.microsoft.com/office/drawing/2014/main" id="{485D0A17-06D7-16C2-64DD-68D580F3B30F}"/>
              </a:ext>
            </a:extLst>
          </p:cNvPr>
          <p:cNvSpPr>
            <a:spLocks noGrp="1" noChangeArrowheads="1"/>
          </p:cNvSpPr>
          <p:nvPr>
            <p:ph type="ftr" sz="quarter" idx="3"/>
          </p:nvPr>
        </p:nvSpPr>
        <p:spPr bwMode="auto">
          <a:xfrm>
            <a:off x="7924800" y="6229350"/>
            <a:ext cx="3860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100">
                <a:solidFill>
                  <a:srgbClr val="5482AB"/>
                </a:solidFill>
                <a:latin typeface="+mn-lt"/>
                <a:cs typeface="+mn-cs"/>
              </a:defRPr>
            </a:lvl1pPr>
          </a:lstStyle>
          <a:p>
            <a:pPr>
              <a:defRPr/>
            </a:pPr>
            <a:r>
              <a:rPr lang="en-US"/>
              <a:t>FINANCE DEPARTMENT</a:t>
            </a:r>
          </a:p>
        </p:txBody>
      </p:sp>
    </p:spTree>
  </p:cSld>
  <p:clrMap bg1="lt1" tx1="dk1" bg2="lt2" tx2="dk2" accent1="accent1" accent2="accent2" accent3="accent3" accent4="accent4" accent5="accent5" accent6="accent6" hlink="hlink" folHlink="folHlink"/>
  <p:sldLayoutIdLst>
    <p:sldLayoutId id="2147485796" r:id="rId1"/>
    <p:sldLayoutId id="2147485797" r:id="rId2"/>
    <p:sldLayoutId id="2147485798" r:id="rId3"/>
    <p:sldLayoutId id="2147485799" r:id="rId4"/>
    <p:sldLayoutId id="2147485800" r:id="rId5"/>
    <p:sldLayoutId id="2147485801" r:id="rId6"/>
    <p:sldLayoutId id="2147485802" r:id="rId7"/>
    <p:sldLayoutId id="2147485803" r:id="rId8"/>
    <p:sldLayoutId id="2147485804" r:id="rId9"/>
    <p:sldLayoutId id="2147485805" r:id="rId10"/>
    <p:sldLayoutId id="2147485806" r:id="rId11"/>
  </p:sldLayoutIdLst>
  <p:transition/>
  <p:hf hdr="0" ftr="0" dt="0"/>
  <p:txStyles>
    <p:titleStyle>
      <a:lvl1pPr algn="l" rtl="0" eaLnBrk="0" fontAlgn="base" hangingPunct="0">
        <a:spcBef>
          <a:spcPct val="0"/>
        </a:spcBef>
        <a:spcAft>
          <a:spcPct val="0"/>
        </a:spcAft>
        <a:defRPr sz="2400">
          <a:solidFill>
            <a:schemeClr val="bg1"/>
          </a:solidFill>
          <a:latin typeface="+mj-lt"/>
          <a:ea typeface="+mj-ea"/>
          <a:cs typeface="+mj-cs"/>
        </a:defRPr>
      </a:lvl1pPr>
      <a:lvl2pPr algn="l" rtl="0" eaLnBrk="0" fontAlgn="base" hangingPunct="0">
        <a:spcBef>
          <a:spcPct val="0"/>
        </a:spcBef>
        <a:spcAft>
          <a:spcPct val="0"/>
        </a:spcAft>
        <a:defRPr sz="2400">
          <a:solidFill>
            <a:schemeClr val="bg1"/>
          </a:solidFill>
          <a:latin typeface="Arial" charset="0"/>
        </a:defRPr>
      </a:lvl2pPr>
      <a:lvl3pPr algn="l" rtl="0" eaLnBrk="0" fontAlgn="base" hangingPunct="0">
        <a:spcBef>
          <a:spcPct val="0"/>
        </a:spcBef>
        <a:spcAft>
          <a:spcPct val="0"/>
        </a:spcAft>
        <a:defRPr sz="2400">
          <a:solidFill>
            <a:schemeClr val="bg1"/>
          </a:solidFill>
          <a:latin typeface="Arial" charset="0"/>
        </a:defRPr>
      </a:lvl3pPr>
      <a:lvl4pPr algn="l" rtl="0" eaLnBrk="0" fontAlgn="base" hangingPunct="0">
        <a:spcBef>
          <a:spcPct val="0"/>
        </a:spcBef>
        <a:spcAft>
          <a:spcPct val="0"/>
        </a:spcAft>
        <a:defRPr sz="2400">
          <a:solidFill>
            <a:schemeClr val="bg1"/>
          </a:solidFill>
          <a:latin typeface="Arial" charset="0"/>
        </a:defRPr>
      </a:lvl4pPr>
      <a:lvl5pPr algn="l" rtl="0" eaLnBrk="0" fontAlgn="base" hangingPunct="0">
        <a:spcBef>
          <a:spcPct val="0"/>
        </a:spcBef>
        <a:spcAft>
          <a:spcPct val="0"/>
        </a:spcAft>
        <a:defRPr sz="2400">
          <a:solidFill>
            <a:schemeClr val="bg1"/>
          </a:solidFill>
          <a:latin typeface="Arial" charset="0"/>
        </a:defRPr>
      </a:lvl5pPr>
      <a:lvl6pPr marL="457200" algn="l" rtl="0" fontAlgn="base">
        <a:spcBef>
          <a:spcPct val="0"/>
        </a:spcBef>
        <a:spcAft>
          <a:spcPct val="0"/>
        </a:spcAft>
        <a:defRPr sz="2400">
          <a:solidFill>
            <a:schemeClr val="bg1"/>
          </a:solidFill>
          <a:latin typeface="Arial" charset="0"/>
        </a:defRPr>
      </a:lvl6pPr>
      <a:lvl7pPr marL="914400" algn="l" rtl="0" fontAlgn="base">
        <a:spcBef>
          <a:spcPct val="0"/>
        </a:spcBef>
        <a:spcAft>
          <a:spcPct val="0"/>
        </a:spcAft>
        <a:defRPr sz="2400">
          <a:solidFill>
            <a:schemeClr val="bg1"/>
          </a:solidFill>
          <a:latin typeface="Arial" charset="0"/>
        </a:defRPr>
      </a:lvl7pPr>
      <a:lvl8pPr marL="1371600" algn="l" rtl="0" fontAlgn="base">
        <a:spcBef>
          <a:spcPct val="0"/>
        </a:spcBef>
        <a:spcAft>
          <a:spcPct val="0"/>
        </a:spcAft>
        <a:defRPr sz="2400">
          <a:solidFill>
            <a:schemeClr val="bg1"/>
          </a:solidFill>
          <a:latin typeface="Arial" charset="0"/>
        </a:defRPr>
      </a:lvl8pPr>
      <a:lvl9pPr marL="1828800" algn="l" rtl="0" fontAlgn="base">
        <a:spcBef>
          <a:spcPct val="0"/>
        </a:spcBef>
        <a:spcAft>
          <a:spcPct val="0"/>
        </a:spcAft>
        <a:defRPr sz="2400">
          <a:solidFill>
            <a:schemeClr val="bg1"/>
          </a:solidFill>
          <a:latin typeface="Arial" charset="0"/>
        </a:defRPr>
      </a:lvl9pPr>
    </p:titleStyle>
    <p:bodyStyle>
      <a:lvl1pPr marL="341313" indent="-342900" algn="l" rtl="0" eaLnBrk="0" fontAlgn="base" hangingPunct="0">
        <a:spcBef>
          <a:spcPct val="20000"/>
        </a:spcBef>
        <a:spcAft>
          <a:spcPct val="0"/>
        </a:spcAft>
        <a:defRPr sz="2000">
          <a:solidFill>
            <a:srgbClr val="48494B"/>
          </a:solidFill>
          <a:latin typeface="+mn-lt"/>
          <a:ea typeface="+mn-ea"/>
          <a:cs typeface="+mn-cs"/>
        </a:defRPr>
      </a:lvl1pPr>
      <a:lvl2pPr marL="741363" indent="-28575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2pPr>
      <a:lvl3pPr marL="11414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3pPr>
      <a:lvl4pPr marL="15986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4pPr>
      <a:lvl5pPr marL="20558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5pPr>
      <a:lvl6pPr marL="25146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6pPr>
      <a:lvl7pPr marL="29718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7pPr>
      <a:lvl8pPr marL="34290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8pPr>
      <a:lvl9pPr marL="38862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5AA99A33-A6E3-F059-CBFA-090E210C1B1F}"/>
              </a:ext>
            </a:extLst>
          </p:cNvPr>
          <p:cNvSpPr>
            <a:spLocks noGrp="1"/>
          </p:cNvSpPr>
          <p:nvPr>
            <p:ph type="title"/>
          </p:nvPr>
        </p:nvSpPr>
        <p:spPr bwMode="auto">
          <a:xfrm>
            <a:off x="110067" y="4695825"/>
            <a:ext cx="813011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5780" r:id="rId1"/>
  </p:sldLayoutIdLst>
  <p:hf hdr="0" ftr="0" dt="0"/>
  <p:txStyles>
    <p:titleStyle>
      <a:lvl1pPr algn="ctr" defTabSz="455613" rtl="0" eaLnBrk="0" fontAlgn="base" hangingPunct="0">
        <a:spcBef>
          <a:spcPct val="0"/>
        </a:spcBef>
        <a:spcAft>
          <a:spcPct val="0"/>
        </a:spcAft>
        <a:defRPr sz="3000" b="1" kern="1200">
          <a:solidFill>
            <a:schemeClr val="bg1"/>
          </a:solidFill>
          <a:latin typeface="Arial"/>
          <a:ea typeface="ＭＳ Ｐゴシック" charset="0"/>
          <a:cs typeface="ＭＳ Ｐゴシック" charset="0"/>
        </a:defRPr>
      </a:lvl1pPr>
      <a:lvl2pPr algn="ctr" defTabSz="455613" rtl="0" eaLnBrk="0" fontAlgn="base" hangingPunct="0">
        <a:spcBef>
          <a:spcPct val="0"/>
        </a:spcBef>
        <a:spcAft>
          <a:spcPct val="0"/>
        </a:spcAft>
        <a:defRPr sz="3000" b="1">
          <a:solidFill>
            <a:schemeClr val="bg1"/>
          </a:solidFill>
          <a:latin typeface="Arial" charset="0"/>
          <a:ea typeface="ＭＳ Ｐゴシック" charset="0"/>
          <a:cs typeface="ＭＳ Ｐゴシック" charset="0"/>
        </a:defRPr>
      </a:lvl2pPr>
      <a:lvl3pPr algn="ctr" defTabSz="455613" rtl="0" eaLnBrk="0" fontAlgn="base" hangingPunct="0">
        <a:spcBef>
          <a:spcPct val="0"/>
        </a:spcBef>
        <a:spcAft>
          <a:spcPct val="0"/>
        </a:spcAft>
        <a:defRPr sz="3000" b="1">
          <a:solidFill>
            <a:schemeClr val="bg1"/>
          </a:solidFill>
          <a:latin typeface="Arial" charset="0"/>
          <a:ea typeface="ＭＳ Ｐゴシック" charset="0"/>
          <a:cs typeface="ＭＳ Ｐゴシック" charset="0"/>
        </a:defRPr>
      </a:lvl3pPr>
      <a:lvl4pPr algn="ctr" defTabSz="455613" rtl="0" eaLnBrk="0" fontAlgn="base" hangingPunct="0">
        <a:spcBef>
          <a:spcPct val="0"/>
        </a:spcBef>
        <a:spcAft>
          <a:spcPct val="0"/>
        </a:spcAft>
        <a:defRPr sz="3000" b="1">
          <a:solidFill>
            <a:schemeClr val="bg1"/>
          </a:solidFill>
          <a:latin typeface="Arial" charset="0"/>
          <a:ea typeface="ＭＳ Ｐゴシック" charset="0"/>
          <a:cs typeface="ＭＳ Ｐゴシック" charset="0"/>
        </a:defRPr>
      </a:lvl4pPr>
      <a:lvl5pPr algn="ctr" defTabSz="455613" rtl="0" eaLnBrk="0" fontAlgn="base" hangingPunct="0">
        <a:spcBef>
          <a:spcPct val="0"/>
        </a:spcBef>
        <a:spcAft>
          <a:spcPct val="0"/>
        </a:spcAft>
        <a:defRPr sz="3000" b="1">
          <a:solidFill>
            <a:schemeClr val="bg1"/>
          </a:solidFill>
          <a:latin typeface="Arial" charset="0"/>
          <a:ea typeface="ＭＳ Ｐゴシック" charset="0"/>
          <a:cs typeface="ＭＳ Ｐゴシック" charset="0"/>
        </a:defRPr>
      </a:lvl5pPr>
      <a:lvl6pPr marL="457200" algn="ctr" defTabSz="457200" rtl="0" eaLnBrk="1" fontAlgn="base" hangingPunct="1">
        <a:spcBef>
          <a:spcPct val="0"/>
        </a:spcBef>
        <a:spcAft>
          <a:spcPct val="0"/>
        </a:spcAft>
        <a:defRPr sz="3000" b="1">
          <a:solidFill>
            <a:schemeClr val="bg1"/>
          </a:solidFill>
          <a:latin typeface="Arial" charset="0"/>
          <a:ea typeface="ＭＳ Ｐゴシック" charset="0"/>
        </a:defRPr>
      </a:lvl6pPr>
      <a:lvl7pPr marL="914400" algn="ctr" defTabSz="457200" rtl="0" eaLnBrk="1" fontAlgn="base" hangingPunct="1">
        <a:spcBef>
          <a:spcPct val="0"/>
        </a:spcBef>
        <a:spcAft>
          <a:spcPct val="0"/>
        </a:spcAft>
        <a:defRPr sz="3000" b="1">
          <a:solidFill>
            <a:schemeClr val="bg1"/>
          </a:solidFill>
          <a:latin typeface="Arial" charset="0"/>
          <a:ea typeface="ＭＳ Ｐゴシック" charset="0"/>
        </a:defRPr>
      </a:lvl7pPr>
      <a:lvl8pPr marL="1371600" algn="ctr" defTabSz="457200" rtl="0" eaLnBrk="1" fontAlgn="base" hangingPunct="1">
        <a:spcBef>
          <a:spcPct val="0"/>
        </a:spcBef>
        <a:spcAft>
          <a:spcPct val="0"/>
        </a:spcAft>
        <a:defRPr sz="3000" b="1">
          <a:solidFill>
            <a:schemeClr val="bg1"/>
          </a:solidFill>
          <a:latin typeface="Arial" charset="0"/>
          <a:ea typeface="ＭＳ Ｐゴシック" charset="0"/>
        </a:defRPr>
      </a:lvl8pPr>
      <a:lvl9pPr marL="1828800" algn="ctr" defTabSz="457200" rtl="0" eaLnBrk="1" fontAlgn="base" hangingPunct="1">
        <a:spcBef>
          <a:spcPct val="0"/>
        </a:spcBef>
        <a:spcAft>
          <a:spcPct val="0"/>
        </a:spcAft>
        <a:defRPr sz="3000" b="1">
          <a:solidFill>
            <a:schemeClr val="bg1"/>
          </a:solidFill>
          <a:latin typeface="Arial" charset="0"/>
          <a:ea typeface="ＭＳ Ｐゴシック" charset="0"/>
        </a:defRPr>
      </a:lvl9pPr>
    </p:titleStyle>
    <p:bodyStyle>
      <a:lvl1pPr marL="341313" indent="-342900" algn="l" defTabSz="455613"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ＭＳ Ｐゴシック" charset="0"/>
        </a:defRPr>
      </a:lvl1pPr>
      <a:lvl2pPr marL="741363" indent="-285750" algn="l" defTabSz="455613"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1413" indent="-228600" algn="l" defTabSz="455613"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598613" indent="-228600" algn="l" defTabSz="455613"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5813" indent="-228600" algn="l" defTabSz="455613"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6"/>
          <a:srcRect/>
          <a:stretch>
            <a:fillRect/>
          </a:stretch>
        </a:blipFill>
        <a:effectLst/>
      </p:bgPr>
    </p:bg>
    <p:spTree>
      <p:nvGrpSpPr>
        <p:cNvPr id="1" name=""/>
        <p:cNvGrpSpPr/>
        <p:nvPr/>
      </p:nvGrpSpPr>
      <p:grpSpPr>
        <a:xfrm>
          <a:off x="0" y="0"/>
          <a:ext cx="0" cy="0"/>
          <a:chOff x="0" y="0"/>
          <a:chExt cx="0" cy="0"/>
        </a:xfrm>
      </p:grpSpPr>
      <p:sp>
        <p:nvSpPr>
          <p:cNvPr id="4098" name="Title Placeholder 1">
            <a:extLst>
              <a:ext uri="{FF2B5EF4-FFF2-40B4-BE49-F238E27FC236}">
                <a16:creationId xmlns:a16="http://schemas.microsoft.com/office/drawing/2014/main" id="{55308035-FA10-BF3C-DA99-36885074C1AF}"/>
              </a:ext>
            </a:extLst>
          </p:cNvPr>
          <p:cNvSpPr>
            <a:spLocks noGrp="1"/>
          </p:cNvSpPr>
          <p:nvPr>
            <p:ph type="title"/>
          </p:nvPr>
        </p:nvSpPr>
        <p:spPr bwMode="auto">
          <a:xfrm>
            <a:off x="1824568" y="76200"/>
            <a:ext cx="101388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Text Placeholder 2">
            <a:extLst>
              <a:ext uri="{FF2B5EF4-FFF2-40B4-BE49-F238E27FC236}">
                <a16:creationId xmlns:a16="http://schemas.microsoft.com/office/drawing/2014/main" id="{A4676FBF-6F5E-43E7-5E23-7CD72FABCC2F}"/>
              </a:ext>
            </a:extLst>
          </p:cNvPr>
          <p:cNvSpPr>
            <a:spLocks noGrp="1"/>
          </p:cNvSpPr>
          <p:nvPr>
            <p:ph type="body" idx="1"/>
          </p:nvPr>
        </p:nvSpPr>
        <p:spPr bwMode="auto">
          <a:xfrm>
            <a:off x="1824568" y="1435101"/>
            <a:ext cx="10138833" cy="469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Text Box 9">
            <a:extLst>
              <a:ext uri="{FF2B5EF4-FFF2-40B4-BE49-F238E27FC236}">
                <a16:creationId xmlns:a16="http://schemas.microsoft.com/office/drawing/2014/main" id="{21F028AB-5DF2-F90A-5BF1-FC9A2CA2C2D3}"/>
              </a:ext>
            </a:extLst>
          </p:cNvPr>
          <p:cNvSpPr txBox="1">
            <a:spLocks noChangeArrowheads="1"/>
          </p:cNvSpPr>
          <p:nvPr/>
        </p:nvSpPr>
        <p:spPr bwMode="auto">
          <a:xfrm>
            <a:off x="10337800" y="6318250"/>
            <a:ext cx="1625600" cy="338138"/>
          </a:xfrm>
          <a:prstGeom prst="rect">
            <a:avLst/>
          </a:prstGeom>
          <a:noFill/>
          <a:ln>
            <a:noFill/>
          </a:ln>
          <a:effectLst/>
        </p:spPr>
        <p:txBody>
          <a:bodyPr>
            <a:spAutoFit/>
          </a:bodyPr>
          <a:lstStyle>
            <a:lvl1pPr defTabSz="457200">
              <a:defRPr>
                <a:solidFill>
                  <a:schemeClr val="tx1"/>
                </a:solidFill>
                <a:latin typeface="Arial" panose="020B0604020202020204" pitchFamily="34" charset="0"/>
                <a:cs typeface="Arial" panose="020B0604020202020204" pitchFamily="34" charset="0"/>
              </a:defRPr>
            </a:lvl1pPr>
            <a:lvl2pPr marL="742950" indent="-285750" defTabSz="457200">
              <a:defRPr>
                <a:solidFill>
                  <a:schemeClr val="tx1"/>
                </a:solidFill>
                <a:latin typeface="Arial" panose="020B0604020202020204" pitchFamily="34" charset="0"/>
                <a:cs typeface="Arial" panose="020B0604020202020204" pitchFamily="34" charset="0"/>
              </a:defRPr>
            </a:lvl2pPr>
            <a:lvl3pPr marL="1143000" indent="-228600" defTabSz="457200">
              <a:defRPr>
                <a:solidFill>
                  <a:schemeClr val="tx1"/>
                </a:solidFill>
                <a:latin typeface="Arial" panose="020B0604020202020204" pitchFamily="34" charset="0"/>
                <a:cs typeface="Arial" panose="020B0604020202020204" pitchFamily="34" charset="0"/>
              </a:defRPr>
            </a:lvl3pPr>
            <a:lvl4pPr marL="1600200" indent="-228600" defTabSz="457200">
              <a:defRPr>
                <a:solidFill>
                  <a:schemeClr val="tx1"/>
                </a:solidFill>
                <a:latin typeface="Arial" panose="020B0604020202020204" pitchFamily="34" charset="0"/>
                <a:cs typeface="Arial" panose="020B0604020202020204" pitchFamily="34" charset="0"/>
              </a:defRPr>
            </a:lvl4pPr>
            <a:lvl5pPr marL="2057400" indent="-228600" defTabSz="4572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fld id="{DF8E42CF-27C6-4C29-9207-65BF101FA1A9}" type="slidenum">
              <a:rPr lang="en-US" altLang="en-US" sz="1600" b="1" smtClean="0">
                <a:solidFill>
                  <a:srgbClr val="1D6EA0"/>
                </a:solidFill>
                <a:ea typeface="ＭＳ Ｐゴシック" panose="020B0600070205080204" pitchFamily="34" charset="-128"/>
              </a:rPr>
              <a:pPr algn="r" eaLnBrk="1" hangingPunct="1">
                <a:spcBef>
                  <a:spcPct val="50000"/>
                </a:spcBef>
                <a:defRPr/>
              </a:pPr>
              <a:t>‹#›</a:t>
            </a:fld>
            <a:endParaRPr lang="en-US" altLang="en-US" sz="1600" b="1">
              <a:solidFill>
                <a:srgbClr val="1D6EA0"/>
              </a:solidFill>
              <a:ea typeface="ＭＳ Ｐゴシック" panose="020B0600070205080204" pitchFamily="34" charset="-128"/>
            </a:endParaRPr>
          </a:p>
        </p:txBody>
      </p:sp>
    </p:spTree>
  </p:cSld>
  <p:clrMap bg1="lt1" tx1="dk1" bg2="lt2" tx2="dk2" accent1="accent1" accent2="accent2" accent3="accent3" accent4="accent4" accent5="accent5" accent6="accent6" hlink="hlink" folHlink="folHlink"/>
  <p:sldLayoutIdLst>
    <p:sldLayoutId id="2147485781" r:id="rId1"/>
    <p:sldLayoutId id="2147485782" r:id="rId2"/>
    <p:sldLayoutId id="2147485783" r:id="rId3"/>
    <p:sldLayoutId id="2147485784" r:id="rId4"/>
  </p:sldLayoutIdLst>
  <p:hf hdr="0" ftr="0" dt="0"/>
  <p:txStyles>
    <p:titleStyle>
      <a:lvl1pPr algn="ctr" defTabSz="455613" rtl="0" eaLnBrk="0" fontAlgn="base" hangingPunct="0">
        <a:spcBef>
          <a:spcPct val="0"/>
        </a:spcBef>
        <a:spcAft>
          <a:spcPct val="0"/>
        </a:spcAft>
        <a:defRPr sz="3600" kern="1200">
          <a:solidFill>
            <a:srgbClr val="FFFFFF"/>
          </a:solidFill>
          <a:latin typeface="+mj-lt"/>
          <a:ea typeface="ＭＳ Ｐゴシック" charset="0"/>
          <a:cs typeface="ＭＳ Ｐゴシック" charset="0"/>
        </a:defRPr>
      </a:lvl1pPr>
      <a:lvl2pPr algn="ctr" defTabSz="455613" rtl="0" eaLnBrk="0" fontAlgn="base" hangingPunct="0">
        <a:spcBef>
          <a:spcPct val="0"/>
        </a:spcBef>
        <a:spcAft>
          <a:spcPct val="0"/>
        </a:spcAft>
        <a:defRPr sz="3600">
          <a:solidFill>
            <a:srgbClr val="FFFFFF"/>
          </a:solidFill>
          <a:latin typeface="Arial" charset="0"/>
          <a:ea typeface="ＭＳ Ｐゴシック" charset="0"/>
          <a:cs typeface="ＭＳ Ｐゴシック" charset="0"/>
        </a:defRPr>
      </a:lvl2pPr>
      <a:lvl3pPr algn="ctr" defTabSz="455613" rtl="0" eaLnBrk="0" fontAlgn="base" hangingPunct="0">
        <a:spcBef>
          <a:spcPct val="0"/>
        </a:spcBef>
        <a:spcAft>
          <a:spcPct val="0"/>
        </a:spcAft>
        <a:defRPr sz="3600">
          <a:solidFill>
            <a:srgbClr val="FFFFFF"/>
          </a:solidFill>
          <a:latin typeface="Arial" charset="0"/>
          <a:ea typeface="ＭＳ Ｐゴシック" charset="0"/>
          <a:cs typeface="ＭＳ Ｐゴシック" charset="0"/>
        </a:defRPr>
      </a:lvl3pPr>
      <a:lvl4pPr algn="ctr" defTabSz="455613" rtl="0" eaLnBrk="0" fontAlgn="base" hangingPunct="0">
        <a:spcBef>
          <a:spcPct val="0"/>
        </a:spcBef>
        <a:spcAft>
          <a:spcPct val="0"/>
        </a:spcAft>
        <a:defRPr sz="3600">
          <a:solidFill>
            <a:srgbClr val="FFFFFF"/>
          </a:solidFill>
          <a:latin typeface="Arial" charset="0"/>
          <a:ea typeface="ＭＳ Ｐゴシック" charset="0"/>
          <a:cs typeface="ＭＳ Ｐゴシック" charset="0"/>
        </a:defRPr>
      </a:lvl4pPr>
      <a:lvl5pPr algn="ctr" defTabSz="455613" rtl="0" eaLnBrk="0" fontAlgn="base" hangingPunct="0">
        <a:spcBef>
          <a:spcPct val="0"/>
        </a:spcBef>
        <a:spcAft>
          <a:spcPct val="0"/>
        </a:spcAft>
        <a:defRPr sz="3600">
          <a:solidFill>
            <a:srgbClr val="FFFFFF"/>
          </a:solidFill>
          <a:latin typeface="Arial" charset="0"/>
          <a:ea typeface="ＭＳ Ｐゴシック" charset="0"/>
          <a:cs typeface="ＭＳ Ｐゴシック" charset="0"/>
        </a:defRPr>
      </a:lvl5pPr>
      <a:lvl6pPr marL="457200" algn="ctr" defTabSz="457200" rtl="0" fontAlgn="base">
        <a:spcBef>
          <a:spcPct val="0"/>
        </a:spcBef>
        <a:spcAft>
          <a:spcPct val="0"/>
        </a:spcAft>
        <a:defRPr sz="3600">
          <a:solidFill>
            <a:srgbClr val="FFFFFF"/>
          </a:solidFill>
          <a:latin typeface="Arial" charset="0"/>
          <a:ea typeface="ＭＳ Ｐゴシック" charset="0"/>
          <a:cs typeface="ＭＳ Ｐゴシック" charset="0"/>
        </a:defRPr>
      </a:lvl6pPr>
      <a:lvl7pPr marL="914400" algn="ctr" defTabSz="457200" rtl="0" fontAlgn="base">
        <a:spcBef>
          <a:spcPct val="0"/>
        </a:spcBef>
        <a:spcAft>
          <a:spcPct val="0"/>
        </a:spcAft>
        <a:defRPr sz="3600">
          <a:solidFill>
            <a:srgbClr val="FFFFFF"/>
          </a:solidFill>
          <a:latin typeface="Arial" charset="0"/>
          <a:ea typeface="ＭＳ Ｐゴシック" charset="0"/>
          <a:cs typeface="ＭＳ Ｐゴシック" charset="0"/>
        </a:defRPr>
      </a:lvl7pPr>
      <a:lvl8pPr marL="1371600" algn="ctr" defTabSz="457200" rtl="0" fontAlgn="base">
        <a:spcBef>
          <a:spcPct val="0"/>
        </a:spcBef>
        <a:spcAft>
          <a:spcPct val="0"/>
        </a:spcAft>
        <a:defRPr sz="3600">
          <a:solidFill>
            <a:srgbClr val="FFFFFF"/>
          </a:solidFill>
          <a:latin typeface="Arial" charset="0"/>
          <a:ea typeface="ＭＳ Ｐゴシック" charset="0"/>
          <a:cs typeface="ＭＳ Ｐゴシック" charset="0"/>
        </a:defRPr>
      </a:lvl8pPr>
      <a:lvl9pPr marL="1828800" algn="ctr" defTabSz="457200" rtl="0" fontAlgn="base">
        <a:spcBef>
          <a:spcPct val="0"/>
        </a:spcBef>
        <a:spcAft>
          <a:spcPct val="0"/>
        </a:spcAft>
        <a:defRPr sz="3600">
          <a:solidFill>
            <a:srgbClr val="FFFFFF"/>
          </a:solidFill>
          <a:latin typeface="Arial" charset="0"/>
          <a:ea typeface="ＭＳ Ｐゴシック" charset="0"/>
          <a:cs typeface="ＭＳ Ｐゴシック" charset="0"/>
        </a:defRPr>
      </a:lvl9pPr>
    </p:titleStyle>
    <p:bodyStyle>
      <a:lvl1pPr marL="341313" indent="-342900" algn="l" defTabSz="455613" rtl="0" eaLnBrk="0" fontAlgn="base" hangingPunct="0">
        <a:spcBef>
          <a:spcPct val="20000"/>
        </a:spcBef>
        <a:spcAft>
          <a:spcPct val="0"/>
        </a:spcAft>
        <a:buFont typeface="Arial" panose="020B0604020202020204" pitchFamily="34" charset="0"/>
        <a:buChar char="•"/>
        <a:defRPr sz="3200" kern="1200">
          <a:solidFill>
            <a:srgbClr val="48494B"/>
          </a:solidFill>
          <a:latin typeface="+mn-lt"/>
          <a:ea typeface="ＭＳ Ｐゴシック" charset="0"/>
          <a:cs typeface="ＭＳ Ｐゴシック" charset="0"/>
        </a:defRPr>
      </a:lvl1pPr>
      <a:lvl2pPr marL="741363" indent="-285750" algn="l" defTabSz="455613" rtl="0" eaLnBrk="0" fontAlgn="base" hangingPunct="0">
        <a:spcBef>
          <a:spcPct val="20000"/>
        </a:spcBef>
        <a:spcAft>
          <a:spcPct val="0"/>
        </a:spcAft>
        <a:buFont typeface="Arial" panose="020B0604020202020204" pitchFamily="34" charset="0"/>
        <a:buChar char="–"/>
        <a:defRPr sz="2800" kern="1200">
          <a:solidFill>
            <a:srgbClr val="48494B"/>
          </a:solidFill>
          <a:latin typeface="+mn-lt"/>
          <a:ea typeface="ＭＳ Ｐゴシック" charset="0"/>
          <a:cs typeface="+mn-cs"/>
        </a:defRPr>
      </a:lvl2pPr>
      <a:lvl3pPr marL="1141413" indent="-228600" algn="l" defTabSz="455613" rtl="0" eaLnBrk="0" fontAlgn="base" hangingPunct="0">
        <a:spcBef>
          <a:spcPct val="20000"/>
        </a:spcBef>
        <a:spcAft>
          <a:spcPct val="0"/>
        </a:spcAft>
        <a:buFont typeface="Arial" panose="020B0604020202020204" pitchFamily="34" charset="0"/>
        <a:buChar char="•"/>
        <a:defRPr sz="2400" kern="1200">
          <a:solidFill>
            <a:srgbClr val="48494B"/>
          </a:solidFill>
          <a:latin typeface="+mn-lt"/>
          <a:ea typeface="ＭＳ Ｐゴシック" charset="0"/>
          <a:cs typeface="+mn-cs"/>
        </a:defRPr>
      </a:lvl3pPr>
      <a:lvl4pPr marL="1598613" indent="-228600" algn="l" defTabSz="455613" rtl="0" eaLnBrk="0" fontAlgn="base" hangingPunct="0">
        <a:spcBef>
          <a:spcPct val="20000"/>
        </a:spcBef>
        <a:spcAft>
          <a:spcPct val="0"/>
        </a:spcAft>
        <a:buFont typeface="Arial" panose="020B0604020202020204" pitchFamily="34" charset="0"/>
        <a:buChar char="–"/>
        <a:defRPr sz="2000" kern="1200">
          <a:solidFill>
            <a:srgbClr val="48494B"/>
          </a:solidFill>
          <a:latin typeface="+mn-lt"/>
          <a:ea typeface="ＭＳ Ｐゴシック" charset="0"/>
          <a:cs typeface="+mn-cs"/>
        </a:defRPr>
      </a:lvl4pPr>
      <a:lvl5pPr marL="2055813" indent="-228600" algn="l" defTabSz="455613" rtl="0" eaLnBrk="0" fontAlgn="base" hangingPunct="0">
        <a:spcBef>
          <a:spcPct val="20000"/>
        </a:spcBef>
        <a:spcAft>
          <a:spcPct val="0"/>
        </a:spcAft>
        <a:buFont typeface="Arial" panose="020B0604020202020204" pitchFamily="34" charset="0"/>
        <a:buChar char="»"/>
        <a:defRPr sz="2000" kern="1200">
          <a:solidFill>
            <a:srgbClr val="48494B"/>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mailto:procurement@phoenix.gov" TargetMode="External"/><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hyperlink" Target="https://procurement.opengov.com/portal/phoenix/projects/222535" TargetMode="External"/><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hyperlink" Target="https://phoenix.municipal.codes/CC/43-34"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procurement.opengov.com/portal/phoenix"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hyperlink" Target="https://www.phoenix.gov/procure"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539C08D0-4514-A898-E1B2-A04439425720}"/>
              </a:ext>
            </a:extLst>
          </p:cNvPr>
          <p:cNvSpPr>
            <a:spLocks noGrp="1" noChangeArrowheads="1"/>
          </p:cNvSpPr>
          <p:nvPr>
            <p:ph type="title"/>
          </p:nvPr>
        </p:nvSpPr>
        <p:spPr>
          <a:xfrm>
            <a:off x="2057400" y="152400"/>
            <a:ext cx="8153400" cy="4114800"/>
          </a:xfrm>
        </p:spPr>
        <p:txBody>
          <a:bodyPr/>
          <a:lstStyle/>
          <a:p>
            <a:pPr algn="ctr" eaLnBrk="1" hangingPunct="1"/>
            <a:r>
              <a:rPr lang="en-US" altLang="en-US" sz="3600" dirty="0"/>
              <a:t>RFP GGS-26-0190</a:t>
            </a:r>
            <a:br>
              <a:rPr lang="en-US" altLang="en-US" sz="3600" dirty="0"/>
            </a:br>
            <a:r>
              <a:rPr lang="en-US" altLang="en-US" sz="3600" dirty="0"/>
              <a:t>Title and Escrow Services</a:t>
            </a:r>
            <a:br>
              <a:rPr lang="en-US" altLang="en-US" sz="3600" b="1" dirty="0"/>
            </a:br>
            <a:endParaRPr lang="en-US" altLang="en-US" sz="3600" b="1" dirty="0"/>
          </a:p>
        </p:txBody>
      </p:sp>
      <p:sp>
        <p:nvSpPr>
          <p:cNvPr id="29699" name="Rectangle 1">
            <a:extLst>
              <a:ext uri="{FF2B5EF4-FFF2-40B4-BE49-F238E27FC236}">
                <a16:creationId xmlns:a16="http://schemas.microsoft.com/office/drawing/2014/main" id="{A60254DA-5DDD-0E1B-7695-ED0BF38C1E9C}"/>
              </a:ext>
            </a:extLst>
          </p:cNvPr>
          <p:cNvSpPr>
            <a:spLocks noChangeArrowheads="1"/>
          </p:cNvSpPr>
          <p:nvPr/>
        </p:nvSpPr>
        <p:spPr bwMode="auto">
          <a:xfrm>
            <a:off x="3886200" y="6020149"/>
            <a:ext cx="4447034"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912813">
              <a:defRPr>
                <a:solidFill>
                  <a:schemeClr val="tx1"/>
                </a:solidFill>
                <a:latin typeface="Arial" panose="020B0604020202020204" pitchFamily="34" charset="0"/>
                <a:cs typeface="Arial" panose="020B0604020202020204" pitchFamily="34" charset="0"/>
              </a:defRPr>
            </a:lvl1pPr>
            <a:lvl2pPr marL="742950" indent="-285750" defTabSz="912813">
              <a:defRPr>
                <a:solidFill>
                  <a:schemeClr val="tx1"/>
                </a:solidFill>
                <a:latin typeface="Arial" panose="020B0604020202020204" pitchFamily="34" charset="0"/>
                <a:cs typeface="Arial" panose="020B0604020202020204" pitchFamily="34" charset="0"/>
              </a:defRPr>
            </a:lvl2pPr>
            <a:lvl3pPr marL="1143000" indent="-228600" defTabSz="912813">
              <a:defRPr>
                <a:solidFill>
                  <a:schemeClr val="tx1"/>
                </a:solidFill>
                <a:latin typeface="Arial" panose="020B0604020202020204" pitchFamily="34" charset="0"/>
                <a:cs typeface="Arial" panose="020B0604020202020204" pitchFamily="34" charset="0"/>
              </a:defRPr>
            </a:lvl3pPr>
            <a:lvl4pPr marL="1600200" indent="-228600" defTabSz="912813">
              <a:defRPr>
                <a:solidFill>
                  <a:schemeClr val="tx1"/>
                </a:solidFill>
                <a:latin typeface="Arial" panose="020B0604020202020204" pitchFamily="34" charset="0"/>
                <a:cs typeface="Arial" panose="020B0604020202020204" pitchFamily="34" charset="0"/>
              </a:defRPr>
            </a:lvl4pPr>
            <a:lvl5pPr marL="2057400" indent="-228600" defTabSz="912813">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en-US" altLang="en-US" sz="2200" dirty="0">
                <a:solidFill>
                  <a:schemeClr val="bg1"/>
                </a:solidFill>
              </a:rPr>
              <a:t>4/1/2026 – 10:00 a.m.  </a:t>
            </a:r>
          </a:p>
          <a:p>
            <a:pPr algn="r" eaLnBrk="1" hangingPunct="1"/>
            <a:r>
              <a:rPr lang="en-US" altLang="en-US" sz="2200" dirty="0">
                <a:solidFill>
                  <a:schemeClr val="bg1"/>
                </a:solidFill>
              </a:rPr>
              <a:t>Via </a:t>
            </a:r>
            <a:r>
              <a:rPr lang="en-US" altLang="en-US" sz="2200" dirty="0" err="1">
                <a:solidFill>
                  <a:schemeClr val="bg1"/>
                </a:solidFill>
              </a:rPr>
              <a:t>WebEx</a:t>
            </a:r>
            <a:r>
              <a:rPr lang="en-US" altLang="en-US" sz="2200" dirty="0">
                <a:solidFill>
                  <a:schemeClr val="bg1"/>
                </a:solidFill>
              </a:rPr>
              <a:t> </a:t>
            </a:r>
          </a:p>
        </p:txBody>
      </p:sp>
      <p:sp>
        <p:nvSpPr>
          <p:cNvPr id="29700" name="TextBox 1">
            <a:extLst>
              <a:ext uri="{FF2B5EF4-FFF2-40B4-BE49-F238E27FC236}">
                <a16:creationId xmlns:a16="http://schemas.microsoft.com/office/drawing/2014/main" id="{9950E207-640C-7D10-3050-38295EDD647C}"/>
              </a:ext>
            </a:extLst>
          </p:cNvPr>
          <p:cNvSpPr txBox="1">
            <a:spLocks noChangeArrowheads="1"/>
          </p:cNvSpPr>
          <p:nvPr/>
        </p:nvSpPr>
        <p:spPr bwMode="auto">
          <a:xfrm>
            <a:off x="8534400" y="6421290"/>
            <a:ext cx="2514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dirty="0">
                <a:solidFill>
                  <a:schemeClr val="bg1"/>
                </a:solidFill>
              </a:rPr>
              <a:t>Finance Department</a:t>
            </a:r>
          </a:p>
        </p:txBody>
      </p:sp>
      <p:sp>
        <p:nvSpPr>
          <p:cNvPr id="3" name="TextBox 2">
            <a:extLst>
              <a:ext uri="{FF2B5EF4-FFF2-40B4-BE49-F238E27FC236}">
                <a16:creationId xmlns:a16="http://schemas.microsoft.com/office/drawing/2014/main" id="{695DD861-F7EC-77FF-2C2B-E6529C7F5B5F}"/>
              </a:ext>
            </a:extLst>
          </p:cNvPr>
          <p:cNvSpPr txBox="1"/>
          <p:nvPr/>
        </p:nvSpPr>
        <p:spPr>
          <a:xfrm>
            <a:off x="0" y="6020149"/>
            <a:ext cx="3886200" cy="769441"/>
          </a:xfrm>
          <a:prstGeom prst="rect">
            <a:avLst/>
          </a:prstGeom>
          <a:noFill/>
        </p:spPr>
        <p:txBody>
          <a:bodyPr wrap="square" rtlCol="0">
            <a:spAutoFit/>
          </a:bodyPr>
          <a:lstStyle/>
          <a:p>
            <a:r>
              <a:rPr lang="en-US" sz="2200" dirty="0">
                <a:solidFill>
                  <a:schemeClr val="bg1"/>
                </a:solidFill>
              </a:rPr>
              <a:t>Procurement Officer:</a:t>
            </a:r>
          </a:p>
          <a:p>
            <a:r>
              <a:rPr lang="en-US" sz="2200" dirty="0">
                <a:solidFill>
                  <a:schemeClr val="bg1"/>
                </a:solidFill>
              </a:rPr>
              <a:t>Chad Elms</a:t>
            </a: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59623-44AD-9154-6CF6-28FE9E50CB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110FD7-89F3-9379-B2F5-E3D74470B451}"/>
              </a:ext>
            </a:extLst>
          </p:cNvPr>
          <p:cNvSpPr>
            <a:spLocks noGrp="1"/>
          </p:cNvSpPr>
          <p:nvPr>
            <p:ph type="title"/>
          </p:nvPr>
        </p:nvSpPr>
        <p:spPr/>
        <p:txBody>
          <a:bodyPr/>
          <a:lstStyle/>
          <a:p>
            <a:pPr algn="ctr"/>
            <a:r>
              <a:rPr lang="en-US" sz="4400" dirty="0"/>
              <a:t>Offer Evaluation Criteria</a:t>
            </a:r>
          </a:p>
        </p:txBody>
      </p:sp>
      <p:sp>
        <p:nvSpPr>
          <p:cNvPr id="3" name="Content Placeholder 2">
            <a:extLst>
              <a:ext uri="{FF2B5EF4-FFF2-40B4-BE49-F238E27FC236}">
                <a16:creationId xmlns:a16="http://schemas.microsoft.com/office/drawing/2014/main" id="{A7A83E64-D0DC-F046-2EAF-B22ACFED3B64}"/>
              </a:ext>
            </a:extLst>
          </p:cNvPr>
          <p:cNvSpPr>
            <a:spLocks noGrp="1"/>
          </p:cNvSpPr>
          <p:nvPr>
            <p:ph idx="1"/>
          </p:nvPr>
        </p:nvSpPr>
        <p:spPr>
          <a:xfrm>
            <a:off x="2960624" y="1600199"/>
            <a:ext cx="7388352" cy="4525963"/>
          </a:xfrm>
        </p:spPr>
        <p:txBody>
          <a:bodyPr numCol="1"/>
          <a:lstStyle/>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p:txBody>
      </p:sp>
      <p:graphicFrame>
        <p:nvGraphicFramePr>
          <p:cNvPr id="4" name="Table 3">
            <a:extLst>
              <a:ext uri="{FF2B5EF4-FFF2-40B4-BE49-F238E27FC236}">
                <a16:creationId xmlns:a16="http://schemas.microsoft.com/office/drawing/2014/main" id="{7E05D315-46D3-E6F5-D732-9F06DB57E7BE}"/>
              </a:ext>
            </a:extLst>
          </p:cNvPr>
          <p:cNvGraphicFramePr>
            <a:graphicFrameLocks noGrp="1"/>
          </p:cNvGraphicFramePr>
          <p:nvPr>
            <p:extLst>
              <p:ext uri="{D42A27DB-BD31-4B8C-83A1-F6EECF244321}">
                <p14:modId xmlns:p14="http://schemas.microsoft.com/office/powerpoint/2010/main" val="1793896314"/>
              </p:ext>
            </p:extLst>
          </p:nvPr>
        </p:nvGraphicFramePr>
        <p:xfrm>
          <a:off x="2590800" y="2590800"/>
          <a:ext cx="8128000" cy="2225040"/>
        </p:xfrm>
        <a:graphic>
          <a:graphicData uri="http://schemas.openxmlformats.org/drawingml/2006/table">
            <a:tbl>
              <a:tblPr firstRow="1" lastRow="1" bandRow="1">
                <a:tableStyleId>{5C22544A-7EE6-4342-B048-85BDC9FD1C3A}</a:tableStyleId>
              </a:tblPr>
              <a:tblGrid>
                <a:gridCol w="4064000">
                  <a:extLst>
                    <a:ext uri="{9D8B030D-6E8A-4147-A177-3AD203B41FA5}">
                      <a16:colId xmlns:a16="http://schemas.microsoft.com/office/drawing/2014/main" val="3251886620"/>
                    </a:ext>
                  </a:extLst>
                </a:gridCol>
                <a:gridCol w="4064000">
                  <a:extLst>
                    <a:ext uri="{9D8B030D-6E8A-4147-A177-3AD203B41FA5}">
                      <a16:colId xmlns:a16="http://schemas.microsoft.com/office/drawing/2014/main" val="3239093534"/>
                    </a:ext>
                  </a:extLst>
                </a:gridCol>
              </a:tblGrid>
              <a:tr h="370840">
                <a:tc>
                  <a:txBody>
                    <a:bodyPr/>
                    <a:lstStyle/>
                    <a:p>
                      <a:pPr algn="just"/>
                      <a:r>
                        <a:rPr lang="en-US" dirty="0"/>
                        <a:t>Evaluation Criteria</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3483AE"/>
                    </a:solidFill>
                  </a:tcPr>
                </a:tc>
                <a:tc>
                  <a:txBody>
                    <a:bodyPr/>
                    <a:lstStyle/>
                    <a:p>
                      <a:pPr algn="just"/>
                      <a:r>
                        <a:rPr lang="en-US" dirty="0"/>
                        <a:t>Points</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3483AE"/>
                    </a:solidFill>
                  </a:tcPr>
                </a:tc>
                <a:extLst>
                  <a:ext uri="{0D108BD9-81ED-4DB2-BD59-A6C34878D82A}">
                    <a16:rowId xmlns:a16="http://schemas.microsoft.com/office/drawing/2014/main" val="3676247889"/>
                  </a:ext>
                </a:extLst>
              </a:tr>
              <a:tr h="370840">
                <a:tc>
                  <a:txBody>
                    <a:bodyPr/>
                    <a:lstStyle/>
                    <a:p>
                      <a:pPr algn="just"/>
                      <a:r>
                        <a:rPr lang="en-US" dirty="0">
                          <a:solidFill>
                            <a:schemeClr val="tx1"/>
                          </a:solidFill>
                        </a:rPr>
                        <a:t>Capacity</a:t>
                      </a:r>
                    </a:p>
                  </a:txBody>
                  <a:tcPr>
                    <a:lnL w="12700" cap="flat" cmpd="sng" algn="ctr">
                      <a:solidFill>
                        <a:schemeClr val="tx1"/>
                      </a:solidFill>
                      <a:prstDash val="solid"/>
                      <a:round/>
                      <a:headEnd type="none" w="med" len="med"/>
                      <a:tailEnd type="none" w="med" len="med"/>
                    </a:lnL>
                    <a:solidFill>
                      <a:srgbClr val="E6EDF5"/>
                    </a:solidFill>
                  </a:tcPr>
                </a:tc>
                <a:tc>
                  <a:txBody>
                    <a:bodyPr/>
                    <a:lstStyle/>
                    <a:p>
                      <a:pPr algn="just"/>
                      <a:r>
                        <a:rPr lang="en-US" dirty="0">
                          <a:solidFill>
                            <a:schemeClr val="tx1"/>
                          </a:solidFill>
                        </a:rPr>
                        <a:t>330</a:t>
                      </a:r>
                    </a:p>
                  </a:txBody>
                  <a:tcPr>
                    <a:lnR w="12700" cap="flat" cmpd="sng" algn="ctr">
                      <a:solidFill>
                        <a:schemeClr val="tx1"/>
                      </a:solidFill>
                      <a:prstDash val="solid"/>
                      <a:round/>
                      <a:headEnd type="none" w="med" len="med"/>
                      <a:tailEnd type="none" w="med" len="med"/>
                    </a:lnR>
                    <a:solidFill>
                      <a:srgbClr val="E6EDF5"/>
                    </a:solidFill>
                  </a:tcPr>
                </a:tc>
                <a:extLst>
                  <a:ext uri="{0D108BD9-81ED-4DB2-BD59-A6C34878D82A}">
                    <a16:rowId xmlns:a16="http://schemas.microsoft.com/office/drawing/2014/main" val="1717831247"/>
                  </a:ext>
                </a:extLst>
              </a:tr>
              <a:tr h="370840">
                <a:tc>
                  <a:txBody>
                    <a:bodyPr/>
                    <a:lstStyle/>
                    <a:p>
                      <a:pPr algn="just"/>
                      <a:r>
                        <a:rPr lang="en-US" dirty="0">
                          <a:solidFill>
                            <a:schemeClr val="tx1"/>
                          </a:solidFill>
                        </a:rPr>
                        <a:t>Method of Approach</a:t>
                      </a:r>
                    </a:p>
                  </a:txBody>
                  <a:tcPr>
                    <a:lnL w="12700" cap="flat" cmpd="sng" algn="ctr">
                      <a:solidFill>
                        <a:schemeClr val="tx1"/>
                      </a:solidFill>
                      <a:prstDash val="solid"/>
                      <a:round/>
                      <a:headEnd type="none" w="med" len="med"/>
                      <a:tailEnd type="none" w="med" len="med"/>
                    </a:lnL>
                    <a:solidFill>
                      <a:srgbClr val="E6EDF5"/>
                    </a:solidFill>
                  </a:tcPr>
                </a:tc>
                <a:tc>
                  <a:txBody>
                    <a:bodyPr/>
                    <a:lstStyle/>
                    <a:p>
                      <a:pPr algn="just"/>
                      <a:r>
                        <a:rPr lang="en-US" dirty="0">
                          <a:solidFill>
                            <a:schemeClr val="tx1"/>
                          </a:solidFill>
                        </a:rPr>
                        <a:t>250</a:t>
                      </a:r>
                    </a:p>
                  </a:txBody>
                  <a:tcPr>
                    <a:lnR w="12700" cap="flat" cmpd="sng" algn="ctr">
                      <a:solidFill>
                        <a:schemeClr val="tx1"/>
                      </a:solidFill>
                      <a:prstDash val="solid"/>
                      <a:round/>
                      <a:headEnd type="none" w="med" len="med"/>
                      <a:tailEnd type="none" w="med" len="med"/>
                    </a:lnR>
                    <a:solidFill>
                      <a:srgbClr val="E6EDF5"/>
                    </a:solidFill>
                  </a:tcPr>
                </a:tc>
                <a:extLst>
                  <a:ext uri="{0D108BD9-81ED-4DB2-BD59-A6C34878D82A}">
                    <a16:rowId xmlns:a16="http://schemas.microsoft.com/office/drawing/2014/main" val="3801368433"/>
                  </a:ext>
                </a:extLst>
              </a:tr>
              <a:tr h="370840">
                <a:tc>
                  <a:txBody>
                    <a:bodyPr/>
                    <a:lstStyle/>
                    <a:p>
                      <a:pPr algn="just"/>
                      <a:r>
                        <a:rPr lang="en-US" dirty="0">
                          <a:solidFill>
                            <a:schemeClr val="tx1"/>
                          </a:solidFill>
                        </a:rPr>
                        <a:t>Qualifications and Experience</a:t>
                      </a:r>
                    </a:p>
                  </a:txBody>
                  <a:tcPr>
                    <a:lnL w="12700" cap="flat" cmpd="sng" algn="ctr">
                      <a:solidFill>
                        <a:schemeClr val="tx1"/>
                      </a:solidFill>
                      <a:prstDash val="solid"/>
                      <a:round/>
                      <a:headEnd type="none" w="med" len="med"/>
                      <a:tailEnd type="none" w="med" len="med"/>
                    </a:lnL>
                    <a:solidFill>
                      <a:srgbClr val="E6EDF5"/>
                    </a:solidFill>
                  </a:tcPr>
                </a:tc>
                <a:tc>
                  <a:txBody>
                    <a:bodyPr/>
                    <a:lstStyle/>
                    <a:p>
                      <a:pPr algn="just"/>
                      <a:r>
                        <a:rPr lang="en-US" dirty="0">
                          <a:solidFill>
                            <a:schemeClr val="tx1"/>
                          </a:solidFill>
                        </a:rPr>
                        <a:t>220</a:t>
                      </a:r>
                    </a:p>
                  </a:txBody>
                  <a:tcPr>
                    <a:lnR w="12700" cap="flat" cmpd="sng" algn="ctr">
                      <a:solidFill>
                        <a:schemeClr val="tx1"/>
                      </a:solidFill>
                      <a:prstDash val="solid"/>
                      <a:round/>
                      <a:headEnd type="none" w="med" len="med"/>
                      <a:tailEnd type="none" w="med" len="med"/>
                    </a:lnR>
                    <a:solidFill>
                      <a:srgbClr val="E6EDF5"/>
                    </a:solidFill>
                  </a:tcPr>
                </a:tc>
                <a:extLst>
                  <a:ext uri="{0D108BD9-81ED-4DB2-BD59-A6C34878D82A}">
                    <a16:rowId xmlns:a16="http://schemas.microsoft.com/office/drawing/2014/main" val="3772738605"/>
                  </a:ext>
                </a:extLst>
              </a:tr>
              <a:tr h="370840">
                <a:tc>
                  <a:txBody>
                    <a:bodyPr/>
                    <a:lstStyle/>
                    <a:p>
                      <a:pPr algn="just"/>
                      <a:r>
                        <a:rPr lang="en-US" dirty="0">
                          <a:solidFill>
                            <a:schemeClr val="tx1"/>
                          </a:solidFill>
                        </a:rPr>
                        <a:t>Price</a:t>
                      </a:r>
                    </a:p>
                  </a:txBody>
                  <a:tcPr>
                    <a:lnL w="12700" cap="flat" cmpd="sng" algn="ctr">
                      <a:solidFill>
                        <a:schemeClr val="tx1"/>
                      </a:solidFill>
                      <a:prstDash val="solid"/>
                      <a:round/>
                      <a:headEnd type="none" w="med" len="med"/>
                      <a:tailEnd type="none" w="med" len="med"/>
                    </a:lnL>
                    <a:solidFill>
                      <a:srgbClr val="E6EDF5"/>
                    </a:solidFill>
                  </a:tcPr>
                </a:tc>
                <a:tc>
                  <a:txBody>
                    <a:bodyPr/>
                    <a:lstStyle/>
                    <a:p>
                      <a:pPr algn="just"/>
                      <a:r>
                        <a:rPr lang="en-US" dirty="0">
                          <a:solidFill>
                            <a:schemeClr val="tx1"/>
                          </a:solidFill>
                        </a:rPr>
                        <a:t>200</a:t>
                      </a:r>
                    </a:p>
                  </a:txBody>
                  <a:tcPr>
                    <a:lnR w="12700" cap="flat" cmpd="sng" algn="ctr">
                      <a:solidFill>
                        <a:schemeClr val="tx1"/>
                      </a:solidFill>
                      <a:prstDash val="solid"/>
                      <a:round/>
                      <a:headEnd type="none" w="med" len="med"/>
                      <a:tailEnd type="none" w="med" len="med"/>
                    </a:lnR>
                    <a:solidFill>
                      <a:srgbClr val="E6EDF5"/>
                    </a:solidFill>
                  </a:tcPr>
                </a:tc>
                <a:extLst>
                  <a:ext uri="{0D108BD9-81ED-4DB2-BD59-A6C34878D82A}">
                    <a16:rowId xmlns:a16="http://schemas.microsoft.com/office/drawing/2014/main" val="3079001393"/>
                  </a:ext>
                </a:extLst>
              </a:tr>
              <a:tr h="370840">
                <a:tc>
                  <a:txBody>
                    <a:bodyPr/>
                    <a:lstStyle/>
                    <a:p>
                      <a:pPr algn="just"/>
                      <a:r>
                        <a:rPr lang="en-US" dirty="0"/>
                        <a:t>Total Possible Points</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3483AE"/>
                    </a:solidFill>
                  </a:tcPr>
                </a:tc>
                <a:tc>
                  <a:txBody>
                    <a:bodyPr/>
                    <a:lstStyle/>
                    <a:p>
                      <a:pPr algn="just"/>
                      <a:r>
                        <a:rPr lang="en-US" dirty="0"/>
                        <a:t>1000</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3483AE"/>
                    </a:solidFill>
                  </a:tcPr>
                </a:tc>
                <a:extLst>
                  <a:ext uri="{0D108BD9-81ED-4DB2-BD59-A6C34878D82A}">
                    <a16:rowId xmlns:a16="http://schemas.microsoft.com/office/drawing/2014/main" val="1990833172"/>
                  </a:ext>
                </a:extLst>
              </a:tr>
            </a:tbl>
          </a:graphicData>
        </a:graphic>
      </p:graphicFrame>
    </p:spTree>
    <p:extLst>
      <p:ext uri="{BB962C8B-B14F-4D97-AF65-F5344CB8AC3E}">
        <p14:creationId xmlns:p14="http://schemas.microsoft.com/office/powerpoint/2010/main" val="111074513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13528-8353-8C85-1B69-960688D99E6C}"/>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Special Terms &amp; Conditions</a:t>
            </a:r>
            <a:endParaRPr lang="en-US" dirty="0"/>
          </a:p>
        </p:txBody>
      </p:sp>
      <p:sp>
        <p:nvSpPr>
          <p:cNvPr id="32771" name="Content Placeholder 2">
            <a:extLst>
              <a:ext uri="{FF2B5EF4-FFF2-40B4-BE49-F238E27FC236}">
                <a16:creationId xmlns:a16="http://schemas.microsoft.com/office/drawing/2014/main" id="{EFF073FC-4C80-321A-AD77-664CC048ED0A}"/>
              </a:ext>
            </a:extLst>
          </p:cNvPr>
          <p:cNvSpPr>
            <a:spLocks noGrp="1"/>
          </p:cNvSpPr>
          <p:nvPr>
            <p:ph idx="1"/>
          </p:nvPr>
        </p:nvSpPr>
        <p:spPr>
          <a:xfrm>
            <a:off x="2959100" y="1600200"/>
            <a:ext cx="7391400" cy="4526280"/>
          </a:xfrm>
        </p:spPr>
        <p:txBody>
          <a:bodyPr/>
          <a:lstStyle/>
          <a:p>
            <a:pPr marL="0" indent="0" algn="just">
              <a:spcBef>
                <a:spcPts val="600"/>
              </a:spcBef>
              <a:defRPr/>
            </a:pPr>
            <a:endParaRPr lang="en-US" altLang="en-US" dirty="0">
              <a:solidFill>
                <a:srgbClr val="FF0000"/>
              </a:solidFill>
            </a:endParaRPr>
          </a:p>
          <a:p>
            <a:pPr marL="457200" indent="-457200" algn="just">
              <a:spcBef>
                <a:spcPts val="600"/>
              </a:spcBef>
              <a:buFont typeface="Wingdings" panose="05000000000000000000" pitchFamily="2" charset="2"/>
              <a:buChar char="§"/>
              <a:defRPr/>
            </a:pPr>
            <a:r>
              <a:rPr lang="en-US" altLang="en-US" dirty="0"/>
              <a:t>Pricing shall be firm and fixed for the initial two years of the contract. Thereafter, price increases will be considered annually.</a:t>
            </a:r>
          </a:p>
          <a:p>
            <a:pPr marL="457200" indent="-457200" algn="just">
              <a:spcBef>
                <a:spcPts val="600"/>
              </a:spcBef>
              <a:buFont typeface="Wingdings" panose="05000000000000000000" pitchFamily="2" charset="2"/>
              <a:buChar char="§"/>
              <a:defRPr/>
            </a:pPr>
            <a:r>
              <a:rPr lang="en-US" altLang="en-US" dirty="0"/>
              <a:t>Any price increases granted are solely at the discretion of the City.</a:t>
            </a:r>
          </a:p>
          <a:p>
            <a:pPr marL="457200" indent="-457200" algn="just">
              <a:spcBef>
                <a:spcPts val="600"/>
              </a:spcBef>
              <a:buFont typeface="Wingdings" panose="05000000000000000000" pitchFamily="2" charset="2"/>
              <a:buChar char="§"/>
              <a:defRPr/>
            </a:pPr>
            <a:r>
              <a:rPr lang="en-US" altLang="en-US" dirty="0"/>
              <a:t>Background screening of all contract employees is required, and the City has set this contract at the standard risk level.</a:t>
            </a:r>
          </a:p>
          <a:p>
            <a:pPr marL="457200" indent="-457200" algn="just">
              <a:spcBef>
                <a:spcPts val="600"/>
              </a:spcBef>
              <a:buFont typeface="Wingdings" panose="05000000000000000000" pitchFamily="2" charset="2"/>
              <a:buChar char="§"/>
              <a:defRPr/>
            </a:pPr>
            <a:r>
              <a:rPr lang="en-US" altLang="en-US" dirty="0"/>
              <a:t>Please pay special attention to the Confidentiality and Data Security provisions within the solicitation.</a:t>
            </a:r>
          </a:p>
          <a:p>
            <a:pPr marL="457200" indent="-457200" algn="just">
              <a:spcBef>
                <a:spcPts val="600"/>
              </a:spcBef>
              <a:buFont typeface="Wingdings" panose="05000000000000000000" pitchFamily="2" charset="2"/>
              <a:buChar char="§"/>
              <a:defRPr/>
            </a:pPr>
            <a:r>
              <a:rPr lang="en-US" altLang="en-US" dirty="0"/>
              <a:t>This contract contains HUD and CDBG terms and conditions.</a:t>
            </a:r>
          </a:p>
          <a:p>
            <a:pPr marL="457200" indent="-457200" algn="just">
              <a:spcBef>
                <a:spcPts val="600"/>
              </a:spcBef>
              <a:buFont typeface="Wingdings" panose="05000000000000000000" pitchFamily="2" charset="2"/>
              <a:buChar char="§"/>
              <a:defRPr/>
            </a:pPr>
            <a:endParaRPr lang="en-US" altLang="en-US" dirty="0"/>
          </a:p>
          <a:p>
            <a:pPr marL="0" indent="0" algn="just">
              <a:spcBef>
                <a:spcPts val="600"/>
              </a:spcBef>
              <a:defRPr/>
            </a:pPr>
            <a:endParaRPr lang="en-US" altLang="en-US" sz="2800" dirty="0"/>
          </a:p>
          <a:p>
            <a:pPr algn="just">
              <a:defRPr/>
            </a:pPr>
            <a:endParaRPr lang="en-US" altLang="en-US" dirty="0"/>
          </a:p>
        </p:txBody>
      </p:sp>
    </p:spTree>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CDED6-AF7A-439A-3538-702334B63B37}"/>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Insurance &amp; Indemnification</a:t>
            </a:r>
            <a:endParaRPr lang="en-US" dirty="0"/>
          </a:p>
        </p:txBody>
      </p:sp>
      <p:sp>
        <p:nvSpPr>
          <p:cNvPr id="32771" name="Content Placeholder 2">
            <a:extLst>
              <a:ext uri="{FF2B5EF4-FFF2-40B4-BE49-F238E27FC236}">
                <a16:creationId xmlns:a16="http://schemas.microsoft.com/office/drawing/2014/main" id="{16F9044F-2527-EB11-CBEF-57A919FD52C7}"/>
              </a:ext>
            </a:extLst>
          </p:cNvPr>
          <p:cNvSpPr>
            <a:spLocks noGrp="1"/>
          </p:cNvSpPr>
          <p:nvPr>
            <p:ph idx="1"/>
          </p:nvPr>
        </p:nvSpPr>
        <p:spPr>
          <a:xfrm>
            <a:off x="2959100" y="1600200"/>
            <a:ext cx="7391400" cy="4525962"/>
          </a:xfrm>
        </p:spPr>
        <p:txBody>
          <a:bodyPr/>
          <a:lstStyle/>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r>
              <a:rPr lang="en-US" altLang="en-US" dirty="0"/>
              <a:t>Please note the indemnification provisions within the solicitation.</a:t>
            </a:r>
          </a:p>
          <a:p>
            <a:pPr marL="457200" indent="-457200" algn="just">
              <a:spcBef>
                <a:spcPts val="600"/>
              </a:spcBef>
              <a:buFont typeface="Wingdings" panose="05000000000000000000" pitchFamily="2" charset="2"/>
              <a:buChar char="§"/>
              <a:defRPr/>
            </a:pPr>
            <a:r>
              <a:rPr lang="en-US" altLang="en-US" dirty="0"/>
              <a:t>Insurance Requirements (Section 10) cover:</a:t>
            </a:r>
          </a:p>
          <a:p>
            <a:pPr marL="857250" lvl="1" indent="-457200" algn="just">
              <a:spcBef>
                <a:spcPts val="600"/>
              </a:spcBef>
              <a:defRPr/>
            </a:pPr>
            <a:r>
              <a:rPr lang="en-US" altLang="en-US" dirty="0"/>
              <a:t>Commercial General Liability;</a:t>
            </a:r>
          </a:p>
          <a:p>
            <a:pPr marL="857250" lvl="1" indent="-457200" algn="just">
              <a:spcBef>
                <a:spcPts val="600"/>
              </a:spcBef>
              <a:defRPr/>
            </a:pPr>
            <a:r>
              <a:rPr lang="en-US" altLang="en-US" dirty="0"/>
              <a:t>Automobile Liability;</a:t>
            </a:r>
          </a:p>
          <a:p>
            <a:pPr marL="857250" lvl="1" indent="-457200" algn="just">
              <a:spcBef>
                <a:spcPts val="600"/>
              </a:spcBef>
              <a:defRPr/>
            </a:pPr>
            <a:r>
              <a:rPr lang="en-US" altLang="en-US" dirty="0"/>
              <a:t>Worker’s Compensation and Employer’s Liability;</a:t>
            </a:r>
          </a:p>
          <a:p>
            <a:pPr marL="857250" lvl="1" indent="-457200" algn="just">
              <a:spcBef>
                <a:spcPts val="600"/>
              </a:spcBef>
              <a:defRPr/>
            </a:pPr>
            <a:r>
              <a:rPr lang="en-US" altLang="en-US" dirty="0"/>
              <a:t>Professional Liability.</a:t>
            </a:r>
          </a:p>
          <a:p>
            <a:pPr marL="457200" indent="-457200" algn="just">
              <a:spcBef>
                <a:spcPts val="600"/>
              </a:spcBef>
              <a:buFont typeface="Wingdings" panose="05000000000000000000" pitchFamily="2" charset="2"/>
              <a:buChar char="§"/>
              <a:defRPr/>
            </a:pPr>
            <a:r>
              <a:rPr lang="en-US" altLang="en-US" dirty="0"/>
              <a:t>Upon award, certificates of insurance (ACORD form or equivalent) must be provided to the City within 14 days.</a:t>
            </a:r>
          </a:p>
          <a:p>
            <a:pPr marL="457200" indent="-457200" algn="just">
              <a:spcBef>
                <a:spcPts val="600"/>
              </a:spcBef>
              <a:buFont typeface="Wingdings" panose="05000000000000000000" pitchFamily="2" charset="2"/>
              <a:buChar char="§"/>
              <a:defRPr/>
            </a:pPr>
            <a:r>
              <a:rPr lang="en-US" altLang="en-US" dirty="0"/>
              <a:t>Send certificates to the Procurement Division at </a:t>
            </a:r>
            <a:r>
              <a:rPr lang="en-US" altLang="en-US" dirty="0">
                <a:hlinkClick r:id="rId3"/>
              </a:rPr>
              <a:t>procurement@phoenix.gov</a:t>
            </a:r>
            <a:r>
              <a:rPr lang="en-US" altLang="en-US" dirty="0"/>
              <a:t>.</a:t>
            </a:r>
          </a:p>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0" indent="0" algn="just">
              <a:spcBef>
                <a:spcPts val="600"/>
              </a:spcBef>
              <a:defRPr/>
            </a:pPr>
            <a:endParaRPr lang="en-US" altLang="en-US" sz="2800" dirty="0"/>
          </a:p>
          <a:p>
            <a:pPr algn="just">
              <a:defRPr/>
            </a:pPr>
            <a:endParaRPr lang="en-US" altLang="en-US" dirty="0"/>
          </a:p>
        </p:txBody>
      </p:sp>
    </p:spTree>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56506-CD6E-BC8C-7BA8-CF66F5D4B4D1}"/>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Submittals</a:t>
            </a:r>
            <a:endParaRPr lang="en-US" dirty="0"/>
          </a:p>
        </p:txBody>
      </p:sp>
      <p:sp>
        <p:nvSpPr>
          <p:cNvPr id="32771" name="Content Placeholder 2">
            <a:extLst>
              <a:ext uri="{FF2B5EF4-FFF2-40B4-BE49-F238E27FC236}">
                <a16:creationId xmlns:a16="http://schemas.microsoft.com/office/drawing/2014/main" id="{55251B7D-0809-2E77-D0FA-0FE1C7ABD00A}"/>
              </a:ext>
            </a:extLst>
          </p:cNvPr>
          <p:cNvSpPr>
            <a:spLocks noGrp="1"/>
          </p:cNvSpPr>
          <p:nvPr>
            <p:ph idx="1"/>
          </p:nvPr>
        </p:nvSpPr>
        <p:spPr>
          <a:xfrm>
            <a:off x="2959100" y="1600200"/>
            <a:ext cx="7391400" cy="4526280"/>
          </a:xfrm>
        </p:spPr>
        <p:txBody>
          <a:bodyPr/>
          <a:lstStyle/>
          <a:p>
            <a:pPr marL="0" indent="0" algn="just">
              <a:spcBef>
                <a:spcPts val="600"/>
              </a:spcBef>
              <a:defRPr/>
            </a:pPr>
            <a:endParaRPr lang="en-US" altLang="en-US" dirty="0">
              <a:solidFill>
                <a:srgbClr val="FF0000"/>
              </a:solidFill>
            </a:endParaRPr>
          </a:p>
          <a:p>
            <a:pPr marL="342900" algn="just">
              <a:spcBef>
                <a:spcPts val="600"/>
              </a:spcBef>
              <a:buFont typeface="Wingdings" panose="05000000000000000000" pitchFamily="2" charset="2"/>
              <a:buChar char="§"/>
              <a:defRPr/>
            </a:pPr>
            <a:r>
              <a:rPr lang="en-US" altLang="en-US" dirty="0"/>
              <a:t>Please submit offers electronically via the City’s Procurement Portal by clicking on “Draft Response” via </a:t>
            </a:r>
            <a:r>
              <a:rPr lang="en-US" dirty="0">
                <a:hlinkClick r:id="rId3"/>
              </a:rPr>
              <a:t>https://procurement.opengov.com/portal/phoenix/projects/222535</a:t>
            </a:r>
            <a:r>
              <a:rPr lang="en-US" dirty="0"/>
              <a:t>.</a:t>
            </a:r>
            <a:endParaRPr lang="en-US" altLang="en-US" dirty="0"/>
          </a:p>
          <a:p>
            <a:pPr marL="342900" algn="just">
              <a:spcBef>
                <a:spcPts val="600"/>
              </a:spcBef>
              <a:buFont typeface="Wingdings" panose="05000000000000000000" pitchFamily="2" charset="2"/>
              <a:buChar char="§"/>
              <a:defRPr/>
            </a:pPr>
            <a:r>
              <a:rPr lang="en-US" altLang="en-US" dirty="0"/>
              <a:t>Be sure to complete and upload all forms provided in the Vendor Questionnaire Section:</a:t>
            </a:r>
          </a:p>
          <a:p>
            <a:pPr marL="742950" lvl="1" algn="just">
              <a:spcBef>
                <a:spcPts val="600"/>
              </a:spcBef>
              <a:defRPr/>
            </a:pPr>
            <a:r>
              <a:rPr lang="en-US" altLang="en-US" dirty="0"/>
              <a:t>References;</a:t>
            </a:r>
          </a:p>
          <a:p>
            <a:pPr marL="742950" lvl="1" algn="just">
              <a:spcBef>
                <a:spcPts val="600"/>
              </a:spcBef>
              <a:defRPr/>
            </a:pPr>
            <a:r>
              <a:rPr lang="en-US" altLang="en-US" dirty="0"/>
              <a:t>Conflict of Interest and Transparency;</a:t>
            </a:r>
          </a:p>
          <a:p>
            <a:pPr marL="742950" lvl="1" algn="just">
              <a:spcBef>
                <a:spcPts val="600"/>
              </a:spcBef>
              <a:defRPr/>
            </a:pPr>
            <a:r>
              <a:rPr lang="en-US" altLang="en-US" dirty="0"/>
              <a:t>Offer Document;</a:t>
            </a:r>
          </a:p>
          <a:p>
            <a:pPr marL="742950" lvl="1" algn="just">
              <a:spcBef>
                <a:spcPts val="600"/>
              </a:spcBef>
              <a:defRPr/>
            </a:pPr>
            <a:r>
              <a:rPr lang="en-US" altLang="en-US" dirty="0"/>
              <a:t>Technical Proposal</a:t>
            </a:r>
          </a:p>
          <a:p>
            <a:pPr marL="742950" lvl="1" algn="just">
              <a:spcBef>
                <a:spcPts val="600"/>
              </a:spcBef>
              <a:defRPr/>
            </a:pPr>
            <a:r>
              <a:rPr lang="en-US" altLang="en-US" dirty="0"/>
              <a:t>Pricing Proposal</a:t>
            </a:r>
          </a:p>
          <a:p>
            <a:pPr marL="742950" lvl="1" algn="just">
              <a:spcBef>
                <a:spcPts val="600"/>
              </a:spcBef>
              <a:defRPr/>
            </a:pPr>
            <a:r>
              <a:rPr lang="en-US" altLang="en-US" dirty="0"/>
              <a:t>Licensing </a:t>
            </a:r>
          </a:p>
          <a:p>
            <a:pPr marL="742950" lvl="1" algn="just">
              <a:spcBef>
                <a:spcPts val="600"/>
              </a:spcBef>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0" indent="0" algn="just">
              <a:spcBef>
                <a:spcPts val="600"/>
              </a:spcBef>
              <a:defRPr/>
            </a:pPr>
            <a:endParaRPr lang="en-US" altLang="en-US" sz="2800" dirty="0"/>
          </a:p>
          <a:p>
            <a:pPr algn="just">
              <a:defRPr/>
            </a:pPr>
            <a:endParaRPr lang="en-US" altLang="en-US" dirty="0"/>
          </a:p>
        </p:txBody>
      </p:sp>
    </p:spTree>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8234E-D620-5A22-90E4-FDBE7BE12239}"/>
              </a:ext>
            </a:extLst>
          </p:cNvPr>
          <p:cNvSpPr>
            <a:spLocks noGrp="1"/>
          </p:cNvSpPr>
          <p:nvPr>
            <p:ph type="title"/>
          </p:nvPr>
        </p:nvSpPr>
        <p:spPr/>
        <p:txBody>
          <a:bodyPr/>
          <a:lstStyle/>
          <a:p>
            <a:pPr algn="ctr"/>
            <a:r>
              <a:rPr lang="en-US" sz="4400" dirty="0"/>
              <a:t>Attachments</a:t>
            </a:r>
          </a:p>
        </p:txBody>
      </p:sp>
      <p:sp>
        <p:nvSpPr>
          <p:cNvPr id="3" name="Content Placeholder 2">
            <a:extLst>
              <a:ext uri="{FF2B5EF4-FFF2-40B4-BE49-F238E27FC236}">
                <a16:creationId xmlns:a16="http://schemas.microsoft.com/office/drawing/2014/main" id="{5AB7E11B-1780-1B48-8850-9C2C8E20853B}"/>
              </a:ext>
            </a:extLst>
          </p:cNvPr>
          <p:cNvSpPr>
            <a:spLocks noGrp="1"/>
          </p:cNvSpPr>
          <p:nvPr>
            <p:ph idx="1"/>
          </p:nvPr>
        </p:nvSpPr>
        <p:spPr>
          <a:xfrm>
            <a:off x="2960624" y="1600200"/>
            <a:ext cx="7388352" cy="4525963"/>
          </a:xfrm>
        </p:spPr>
        <p:txBody>
          <a:bodyPr/>
          <a:lstStyle/>
          <a:p>
            <a:pPr marL="0" indent="0" algn="just"/>
            <a:r>
              <a:rPr lang="en-US" dirty="0"/>
              <a:t>Pricing Attachment</a:t>
            </a:r>
          </a:p>
        </p:txBody>
      </p:sp>
    </p:spTree>
    <p:extLst>
      <p:ext uri="{BB962C8B-B14F-4D97-AF65-F5344CB8AC3E}">
        <p14:creationId xmlns:p14="http://schemas.microsoft.com/office/powerpoint/2010/main" val="129372862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ED3BE-E800-5D24-A6CA-88B29DDA688E}"/>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Key Dates</a:t>
            </a:r>
            <a:endParaRPr lang="en-US" dirty="0"/>
          </a:p>
        </p:txBody>
      </p:sp>
      <p:sp>
        <p:nvSpPr>
          <p:cNvPr id="32771" name="Content Placeholder 2">
            <a:extLst>
              <a:ext uri="{FF2B5EF4-FFF2-40B4-BE49-F238E27FC236}">
                <a16:creationId xmlns:a16="http://schemas.microsoft.com/office/drawing/2014/main" id="{BAA46192-768D-BFAA-A348-C7376ABED05D}"/>
              </a:ext>
            </a:extLst>
          </p:cNvPr>
          <p:cNvSpPr>
            <a:spLocks noGrp="1"/>
          </p:cNvSpPr>
          <p:nvPr>
            <p:ph idx="1"/>
          </p:nvPr>
        </p:nvSpPr>
        <p:spPr>
          <a:xfrm>
            <a:off x="2960624" y="2057082"/>
            <a:ext cx="7388352" cy="4526280"/>
          </a:xfrm>
        </p:spPr>
        <p:txBody>
          <a:bodyPr/>
          <a:lstStyle/>
          <a:p>
            <a:pPr marL="0" indent="0" algn="just">
              <a:spcBef>
                <a:spcPts val="600"/>
              </a:spcBef>
              <a:defRPr/>
            </a:pPr>
            <a:endParaRPr lang="en-US" altLang="en-US" sz="2400" dirty="0"/>
          </a:p>
          <a:p>
            <a:pPr marL="0" indent="0" algn="just">
              <a:spcBef>
                <a:spcPts val="600"/>
              </a:spcBef>
              <a:defRPr/>
            </a:pPr>
            <a:endParaRPr lang="en-US" altLang="en-US" sz="2400" dirty="0"/>
          </a:p>
          <a:p>
            <a:pPr marL="0" indent="0" algn="just">
              <a:spcBef>
                <a:spcPts val="600"/>
              </a:spcBef>
              <a:defRPr/>
            </a:pPr>
            <a:endParaRPr lang="en-US" altLang="en-US" sz="2400" dirty="0"/>
          </a:p>
          <a:p>
            <a:pPr marL="0" indent="0" algn="just">
              <a:spcBef>
                <a:spcPts val="600"/>
              </a:spcBef>
              <a:defRPr/>
            </a:pPr>
            <a:endParaRPr lang="en-US" altLang="en-US" sz="2400" dirty="0"/>
          </a:p>
          <a:p>
            <a:pPr marL="0" indent="0" algn="just">
              <a:spcBef>
                <a:spcPts val="600"/>
              </a:spcBef>
              <a:defRPr/>
            </a:pPr>
            <a:r>
              <a:rPr lang="en-US" altLang="en-US" sz="2400" dirty="0"/>
              <a:t>Written Inquiries Due	April 8, 2026</a:t>
            </a:r>
          </a:p>
          <a:p>
            <a:pPr marL="0" indent="0" algn="just">
              <a:spcBef>
                <a:spcPts val="600"/>
              </a:spcBef>
              <a:defRPr/>
            </a:pPr>
            <a:r>
              <a:rPr lang="en-US" altLang="en-US" sz="2400" dirty="0"/>
              <a:t>				at 2:00 p.m.</a:t>
            </a:r>
          </a:p>
          <a:p>
            <a:pPr marL="0" indent="0" algn="just">
              <a:spcBef>
                <a:spcPts val="600"/>
              </a:spcBef>
              <a:defRPr/>
            </a:pPr>
            <a:endParaRPr lang="en-US" altLang="en-US" sz="2400" dirty="0"/>
          </a:p>
          <a:p>
            <a:pPr marL="0" indent="0" algn="just">
              <a:spcBef>
                <a:spcPts val="600"/>
              </a:spcBef>
              <a:defRPr/>
            </a:pPr>
            <a:r>
              <a:rPr lang="en-US" altLang="en-US" sz="2400" dirty="0"/>
              <a:t>Offer Due Date		April 22, 2026</a:t>
            </a:r>
          </a:p>
          <a:p>
            <a:pPr marL="0" indent="0" algn="just">
              <a:spcBef>
                <a:spcPts val="600"/>
              </a:spcBef>
              <a:defRPr/>
            </a:pPr>
            <a:r>
              <a:rPr lang="en-US" altLang="en-US" sz="2400" dirty="0"/>
              <a:t>				at 2:00 p.m.</a:t>
            </a:r>
          </a:p>
          <a:p>
            <a:pPr algn="just">
              <a:defRPr/>
            </a:pPr>
            <a:endParaRPr lang="en-US" altLang="en-US" dirty="0"/>
          </a:p>
        </p:txBody>
      </p:sp>
      <p:pic>
        <p:nvPicPr>
          <p:cNvPr id="52228" name="Picture 2">
            <a:extLst>
              <a:ext uri="{FF2B5EF4-FFF2-40B4-BE49-F238E27FC236}">
                <a16:creationId xmlns:a16="http://schemas.microsoft.com/office/drawing/2014/main" id="{484CC3B7-88B7-B8BE-7B19-A53F5161902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649486">
            <a:off x="2198689" y="1174751"/>
            <a:ext cx="2998787" cy="234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CBD8A914-8A7A-026D-3DE3-D182613CB56A}"/>
              </a:ext>
            </a:extLst>
          </p:cNvPr>
          <p:cNvSpPr txBox="1">
            <a:spLocks/>
          </p:cNvSpPr>
          <p:nvPr/>
        </p:nvSpPr>
        <p:spPr>
          <a:xfrm>
            <a:off x="2819400" y="1600200"/>
            <a:ext cx="7391400" cy="4526280"/>
          </a:xfrm>
          <a:prstGeom prst="rect">
            <a:avLst/>
          </a:prstGeom>
        </p:spPr>
        <p:txBody>
          <a:bodyPr/>
          <a:lstStyle>
            <a:lvl1pPr marL="341313" indent="-342900" algn="l" rtl="0" eaLnBrk="0" fontAlgn="base" hangingPunct="0">
              <a:spcBef>
                <a:spcPct val="20000"/>
              </a:spcBef>
              <a:spcAft>
                <a:spcPct val="0"/>
              </a:spcAft>
              <a:defRPr sz="2000">
                <a:solidFill>
                  <a:srgbClr val="48494B"/>
                </a:solidFill>
                <a:latin typeface="+mn-lt"/>
                <a:ea typeface="+mn-ea"/>
                <a:cs typeface="+mn-cs"/>
              </a:defRPr>
            </a:lvl1pPr>
            <a:lvl2pPr marL="741363" indent="-28575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2pPr>
            <a:lvl3pPr marL="11414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3pPr>
            <a:lvl4pPr marL="15986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4pPr>
            <a:lvl5pPr marL="20558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5pPr>
            <a:lvl6pPr marL="25146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6pPr>
            <a:lvl7pPr marL="29718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7pPr>
            <a:lvl8pPr marL="34290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8pPr>
            <a:lvl9pPr marL="38862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9pPr>
          </a:lstStyle>
          <a:p>
            <a:pPr marL="342900" algn="just">
              <a:buFont typeface="Wingdings" panose="05000000000000000000" pitchFamily="2" charset="2"/>
              <a:buChar char="§"/>
              <a:defRPr/>
            </a:pPr>
            <a:r>
              <a:rPr lang="en-US" altLang="en-US" kern="0" dirty="0">
                <a:solidFill>
                  <a:schemeClr val="tx1"/>
                </a:solidFill>
              </a:rPr>
              <a:t>Please mute your microphones, unless you are speaking, to mitigate background noise and potential electronic feedback for the other participants.</a:t>
            </a:r>
          </a:p>
          <a:p>
            <a:pPr algn="just">
              <a:buFont typeface="Wingdings" panose="05000000000000000000" pitchFamily="2" charset="2"/>
              <a:buChar char="§"/>
              <a:defRPr/>
            </a:pPr>
            <a:endParaRPr lang="en-US" altLang="en-US" sz="1000" kern="0" dirty="0">
              <a:solidFill>
                <a:schemeClr val="tx1"/>
              </a:solidFill>
            </a:endParaRPr>
          </a:p>
          <a:p>
            <a:pPr algn="just">
              <a:buFont typeface="Wingdings" panose="05000000000000000000" pitchFamily="2" charset="2"/>
              <a:buChar char="§"/>
              <a:defRPr/>
            </a:pPr>
            <a:r>
              <a:rPr lang="en-US" altLang="en-US" kern="0" dirty="0">
                <a:solidFill>
                  <a:schemeClr val="tx1"/>
                </a:solidFill>
              </a:rPr>
              <a:t>We will be touching on each major section of the solicitation; please try and limit your questions to the section being discussed.</a:t>
            </a:r>
          </a:p>
          <a:p>
            <a:pPr algn="just">
              <a:buFont typeface="Wingdings" panose="05000000000000000000" pitchFamily="2" charset="2"/>
              <a:buChar char="§"/>
              <a:defRPr/>
            </a:pPr>
            <a:endParaRPr lang="en-US" altLang="en-US" sz="1000" kern="0" dirty="0">
              <a:solidFill>
                <a:schemeClr val="tx1"/>
              </a:solidFill>
            </a:endParaRPr>
          </a:p>
          <a:p>
            <a:pPr algn="just">
              <a:buFont typeface="Wingdings" panose="05000000000000000000" pitchFamily="2" charset="2"/>
              <a:buChar char="§"/>
              <a:defRPr/>
            </a:pPr>
            <a:r>
              <a:rPr lang="en-US" altLang="en-US" kern="0" dirty="0">
                <a:solidFill>
                  <a:schemeClr val="tx1"/>
                </a:solidFill>
              </a:rPr>
              <a:t>Please email your company name, first and last name, telephone number, and email address to the Procurement Officer: chad.elms@phoenix.gov</a:t>
            </a:r>
          </a:p>
          <a:p>
            <a:pPr algn="just">
              <a:buFont typeface="Wingdings" panose="05000000000000000000" pitchFamily="2" charset="2"/>
              <a:buChar char="§"/>
              <a:defRPr/>
            </a:pPr>
            <a:endParaRPr lang="en-US" altLang="en-US" kern="0" dirty="0"/>
          </a:p>
        </p:txBody>
      </p:sp>
      <p:sp>
        <p:nvSpPr>
          <p:cNvPr id="3" name="Title 1">
            <a:extLst>
              <a:ext uri="{FF2B5EF4-FFF2-40B4-BE49-F238E27FC236}">
                <a16:creationId xmlns:a16="http://schemas.microsoft.com/office/drawing/2014/main" id="{41EFA6A5-D9E4-B75A-5083-05A7706702FE}"/>
              </a:ext>
            </a:extLst>
          </p:cNvPr>
          <p:cNvSpPr txBox="1">
            <a:spLocks/>
          </p:cNvSpPr>
          <p:nvPr/>
        </p:nvSpPr>
        <p:spPr>
          <a:xfrm>
            <a:off x="2819400" y="274638"/>
            <a:ext cx="7391400" cy="1143000"/>
          </a:xfrm>
          <a:prstGeom prst="rect">
            <a:avLst/>
          </a:prstGeom>
        </p:spPr>
        <p:txBody>
          <a:bodyPr/>
          <a:lstStyle>
            <a:lvl1pPr algn="l" rtl="0" eaLnBrk="0" fontAlgn="base" hangingPunct="0">
              <a:spcBef>
                <a:spcPct val="0"/>
              </a:spcBef>
              <a:spcAft>
                <a:spcPct val="0"/>
              </a:spcAft>
              <a:defRPr sz="2400">
                <a:solidFill>
                  <a:schemeClr val="bg1"/>
                </a:solidFill>
                <a:latin typeface="+mj-lt"/>
                <a:ea typeface="+mj-ea"/>
                <a:cs typeface="+mj-cs"/>
              </a:defRPr>
            </a:lvl1pPr>
            <a:lvl2pPr algn="l" rtl="0" eaLnBrk="0" fontAlgn="base" hangingPunct="0">
              <a:spcBef>
                <a:spcPct val="0"/>
              </a:spcBef>
              <a:spcAft>
                <a:spcPct val="0"/>
              </a:spcAft>
              <a:defRPr sz="2400">
                <a:solidFill>
                  <a:schemeClr val="bg1"/>
                </a:solidFill>
                <a:latin typeface="Arial" charset="0"/>
              </a:defRPr>
            </a:lvl2pPr>
            <a:lvl3pPr algn="l" rtl="0" eaLnBrk="0" fontAlgn="base" hangingPunct="0">
              <a:spcBef>
                <a:spcPct val="0"/>
              </a:spcBef>
              <a:spcAft>
                <a:spcPct val="0"/>
              </a:spcAft>
              <a:defRPr sz="2400">
                <a:solidFill>
                  <a:schemeClr val="bg1"/>
                </a:solidFill>
                <a:latin typeface="Arial" charset="0"/>
              </a:defRPr>
            </a:lvl3pPr>
            <a:lvl4pPr algn="l" rtl="0" eaLnBrk="0" fontAlgn="base" hangingPunct="0">
              <a:spcBef>
                <a:spcPct val="0"/>
              </a:spcBef>
              <a:spcAft>
                <a:spcPct val="0"/>
              </a:spcAft>
              <a:defRPr sz="2400">
                <a:solidFill>
                  <a:schemeClr val="bg1"/>
                </a:solidFill>
                <a:latin typeface="Arial" charset="0"/>
              </a:defRPr>
            </a:lvl4pPr>
            <a:lvl5pPr algn="l" rtl="0" eaLnBrk="0" fontAlgn="base" hangingPunct="0">
              <a:spcBef>
                <a:spcPct val="0"/>
              </a:spcBef>
              <a:spcAft>
                <a:spcPct val="0"/>
              </a:spcAft>
              <a:defRPr sz="2400">
                <a:solidFill>
                  <a:schemeClr val="bg1"/>
                </a:solidFill>
                <a:latin typeface="Arial" charset="0"/>
              </a:defRPr>
            </a:lvl5pPr>
            <a:lvl6pPr marL="457200" algn="l" rtl="0" fontAlgn="base">
              <a:spcBef>
                <a:spcPct val="0"/>
              </a:spcBef>
              <a:spcAft>
                <a:spcPct val="0"/>
              </a:spcAft>
              <a:defRPr sz="2400">
                <a:solidFill>
                  <a:schemeClr val="bg1"/>
                </a:solidFill>
                <a:latin typeface="Arial" charset="0"/>
              </a:defRPr>
            </a:lvl6pPr>
            <a:lvl7pPr marL="914400" algn="l" rtl="0" fontAlgn="base">
              <a:spcBef>
                <a:spcPct val="0"/>
              </a:spcBef>
              <a:spcAft>
                <a:spcPct val="0"/>
              </a:spcAft>
              <a:defRPr sz="2400">
                <a:solidFill>
                  <a:schemeClr val="bg1"/>
                </a:solidFill>
                <a:latin typeface="Arial" charset="0"/>
              </a:defRPr>
            </a:lvl7pPr>
            <a:lvl8pPr marL="1371600" algn="l" rtl="0" fontAlgn="base">
              <a:spcBef>
                <a:spcPct val="0"/>
              </a:spcBef>
              <a:spcAft>
                <a:spcPct val="0"/>
              </a:spcAft>
              <a:defRPr sz="2400">
                <a:solidFill>
                  <a:schemeClr val="bg1"/>
                </a:solidFill>
                <a:latin typeface="Arial" charset="0"/>
              </a:defRPr>
            </a:lvl8pPr>
            <a:lvl9pPr marL="1828800" algn="l" rtl="0" fontAlgn="base">
              <a:spcBef>
                <a:spcPct val="0"/>
              </a:spcBef>
              <a:spcAft>
                <a:spcPct val="0"/>
              </a:spcAft>
              <a:defRPr sz="2400">
                <a:solidFill>
                  <a:schemeClr val="bg1"/>
                </a:solidFill>
                <a:latin typeface="Arial" charset="0"/>
              </a:defRPr>
            </a:lvl9pPr>
          </a:lstStyle>
          <a:p>
            <a:pPr algn="ctr">
              <a:defRPr/>
            </a:pPr>
            <a:r>
              <a:rPr lang="en-US" altLang="en-US" sz="4400" dirty="0">
                <a:solidFill>
                  <a:prstClr val="white"/>
                </a:solidFill>
                <a:cs typeface="Arial" panose="020B0604020202020204" pitchFamily="34" charset="0"/>
              </a:rPr>
              <a:t>Housekeeping</a:t>
            </a:r>
            <a:endParaRPr lang="en-US" kern="0" dirty="0"/>
          </a:p>
        </p:txBody>
      </p:sp>
    </p:spTree>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AD70E-B091-F889-6638-A435B54D1495}"/>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Legal Notice</a:t>
            </a:r>
            <a:endParaRPr lang="en-US" dirty="0"/>
          </a:p>
        </p:txBody>
      </p:sp>
      <p:sp>
        <p:nvSpPr>
          <p:cNvPr id="32771" name="Content Placeholder 2">
            <a:extLst>
              <a:ext uri="{FF2B5EF4-FFF2-40B4-BE49-F238E27FC236}">
                <a16:creationId xmlns:a16="http://schemas.microsoft.com/office/drawing/2014/main" id="{A4DE7A11-5285-51E2-251F-C21E2ABA5E98}"/>
              </a:ext>
            </a:extLst>
          </p:cNvPr>
          <p:cNvSpPr>
            <a:spLocks noGrp="1"/>
          </p:cNvSpPr>
          <p:nvPr>
            <p:ph idx="1"/>
          </p:nvPr>
        </p:nvSpPr>
        <p:spPr>
          <a:xfrm>
            <a:off x="2959100" y="1600200"/>
            <a:ext cx="7391400" cy="4526280"/>
          </a:xfrm>
        </p:spPr>
        <p:txBody>
          <a:bodyPr/>
          <a:lstStyle/>
          <a:p>
            <a:pPr marL="0" algn="just">
              <a:spcBef>
                <a:spcPts val="0"/>
              </a:spcBef>
              <a:spcAft>
                <a:spcPts val="0"/>
              </a:spcAft>
              <a:defRPr/>
            </a:pPr>
            <a:r>
              <a:rPr lang="en-US" sz="1600" dirty="0">
                <a:ea typeface="Arial" panose="020B0604020202020204" pitchFamily="34" charset="0"/>
              </a:rPr>
              <a:t>The purpose of the Pre-Offer Conference is to provide a casual atmosphere to discuss the City’s intent and to determine whether the City’s requirements are clearly stated.</a:t>
            </a:r>
            <a:endParaRPr lang="en-US" sz="1600" dirty="0">
              <a:latin typeface="Times New Roman" panose="02020603050405020304" pitchFamily="18" charset="0"/>
              <a:ea typeface="Times New Roman" panose="02020603050405020304" pitchFamily="18" charset="0"/>
            </a:endParaRPr>
          </a:p>
          <a:p>
            <a:pPr marL="0" algn="just">
              <a:spcBef>
                <a:spcPts val="0"/>
              </a:spcBef>
              <a:spcAft>
                <a:spcPts val="0"/>
              </a:spcAft>
              <a:defRPr/>
            </a:pPr>
            <a:r>
              <a:rPr lang="en-US" sz="1600" dirty="0">
                <a:ea typeface="Arial" panose="020B0604020202020204" pitchFamily="34" charset="0"/>
              </a:rPr>
              <a:t> </a:t>
            </a:r>
            <a:endParaRPr lang="en-US" sz="1600" dirty="0">
              <a:latin typeface="Times New Roman" panose="02020603050405020304" pitchFamily="18" charset="0"/>
              <a:ea typeface="Times New Roman" panose="02020603050405020304" pitchFamily="18" charset="0"/>
            </a:endParaRPr>
          </a:p>
          <a:p>
            <a:pPr marL="0" algn="just">
              <a:spcBef>
                <a:spcPts val="0"/>
              </a:spcBef>
              <a:spcAft>
                <a:spcPts val="0"/>
              </a:spcAft>
              <a:defRPr/>
            </a:pPr>
            <a:r>
              <a:rPr lang="en-US" sz="1600" dirty="0">
                <a:ea typeface="Arial" panose="020B0604020202020204" pitchFamily="34" charset="0"/>
              </a:rPr>
              <a:t>Although an exchange of information may take place, the official position of the City is that which is delivered in the solicitation document or in the form of a written solicitation addendum. Therefore, nothing said here today should be construed as a change to the written requirements in the solicitation document.</a:t>
            </a:r>
            <a:endParaRPr lang="en-US" sz="1600" dirty="0">
              <a:latin typeface="Times New Roman" panose="02020603050405020304" pitchFamily="18" charset="0"/>
              <a:ea typeface="Times New Roman" panose="02020603050405020304" pitchFamily="18" charset="0"/>
            </a:endParaRPr>
          </a:p>
          <a:p>
            <a:pPr marL="0" algn="just">
              <a:spcBef>
                <a:spcPts val="0"/>
              </a:spcBef>
              <a:spcAft>
                <a:spcPts val="0"/>
              </a:spcAft>
              <a:defRPr/>
            </a:pPr>
            <a:r>
              <a:rPr lang="en-US" sz="1600" dirty="0">
                <a:ea typeface="Arial" panose="020B0604020202020204" pitchFamily="34" charset="0"/>
              </a:rPr>
              <a:t> </a:t>
            </a:r>
            <a:endParaRPr lang="en-US" sz="1600" dirty="0">
              <a:latin typeface="Times New Roman" panose="02020603050405020304" pitchFamily="18" charset="0"/>
              <a:ea typeface="Times New Roman" panose="02020603050405020304" pitchFamily="18" charset="0"/>
            </a:endParaRPr>
          </a:p>
          <a:p>
            <a:pPr marL="0" algn="just">
              <a:spcBef>
                <a:spcPts val="0"/>
              </a:spcBef>
              <a:spcAft>
                <a:spcPts val="0"/>
              </a:spcAft>
              <a:defRPr/>
            </a:pPr>
            <a:r>
              <a:rPr lang="en-US" sz="1600" dirty="0">
                <a:ea typeface="Arial" panose="020B0604020202020204" pitchFamily="34" charset="0"/>
              </a:rPr>
              <a:t>Any changes will be in the form of a solicitation addendum. Vendors must acknowledge receipt and acceptance of any/all addenda through the City’s Procurement Portal.</a:t>
            </a:r>
            <a:endParaRPr lang="en-US" sz="1600" dirty="0">
              <a:latin typeface="Times New Roman" panose="02020603050405020304" pitchFamily="18" charset="0"/>
              <a:ea typeface="Times New Roman" panose="02020603050405020304" pitchFamily="18" charset="0"/>
            </a:endParaRPr>
          </a:p>
          <a:p>
            <a:pPr marL="0" algn="just">
              <a:spcBef>
                <a:spcPts val="0"/>
              </a:spcBef>
              <a:spcAft>
                <a:spcPts val="0"/>
              </a:spcAft>
              <a:defRPr/>
            </a:pPr>
            <a:endParaRPr lang="en-US" sz="1600" dirty="0">
              <a:ea typeface="Times New Roman" panose="02020603050405020304" pitchFamily="18" charset="0"/>
            </a:endParaRPr>
          </a:p>
          <a:p>
            <a:pPr marL="0" algn="just">
              <a:spcBef>
                <a:spcPts val="0"/>
              </a:spcBef>
              <a:spcAft>
                <a:spcPts val="0"/>
              </a:spcAft>
              <a:defRPr/>
            </a:pPr>
            <a:r>
              <a:rPr lang="en-US" sz="1600" dirty="0">
                <a:ea typeface="Times New Roman" panose="02020603050405020304" pitchFamily="18" charset="0"/>
              </a:rPr>
              <a:t>Please note that it is the responsibility of the Offeror to read the entire solicitation document. Offerors must direct any/all questions to the Procurement Officer, in writing, through submission in the City’s Procurement Portal.</a:t>
            </a:r>
            <a:endParaRPr lang="en-US" altLang="en-US" sz="1600" dirty="0"/>
          </a:p>
        </p:txBody>
      </p:sp>
    </p:spTree>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2DF01-6FDF-E514-CE35-AB1C3B7A63C2}"/>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Key Dates</a:t>
            </a:r>
            <a:endParaRPr lang="en-US" dirty="0"/>
          </a:p>
        </p:txBody>
      </p:sp>
      <p:sp>
        <p:nvSpPr>
          <p:cNvPr id="32771" name="Content Placeholder 2">
            <a:extLst>
              <a:ext uri="{FF2B5EF4-FFF2-40B4-BE49-F238E27FC236}">
                <a16:creationId xmlns:a16="http://schemas.microsoft.com/office/drawing/2014/main" id="{6E47770E-F637-0432-3071-77BBE95FA1B6}"/>
              </a:ext>
            </a:extLst>
          </p:cNvPr>
          <p:cNvSpPr>
            <a:spLocks noGrp="1"/>
          </p:cNvSpPr>
          <p:nvPr>
            <p:ph idx="1"/>
          </p:nvPr>
        </p:nvSpPr>
        <p:spPr>
          <a:xfrm>
            <a:off x="2730500" y="1600200"/>
            <a:ext cx="7848600" cy="4526280"/>
          </a:xfrm>
        </p:spPr>
        <p:txBody>
          <a:bodyPr/>
          <a:lstStyle/>
          <a:p>
            <a:pPr marL="0" indent="0" algn="just">
              <a:spcBef>
                <a:spcPts val="600"/>
              </a:spcBef>
              <a:defRPr/>
            </a:pPr>
            <a:r>
              <a:rPr lang="en-US" altLang="en-US" sz="2400" dirty="0"/>
              <a:t>Pre-Offer Conference	April 1, 2026</a:t>
            </a:r>
            <a:endParaRPr lang="en-US" altLang="en-US" sz="2400" dirty="0">
              <a:solidFill>
                <a:srgbClr val="FF0000"/>
              </a:solidFill>
            </a:endParaRPr>
          </a:p>
          <a:p>
            <a:pPr marL="0" indent="0" algn="just">
              <a:spcBef>
                <a:spcPts val="600"/>
              </a:spcBef>
              <a:defRPr/>
            </a:pPr>
            <a:r>
              <a:rPr lang="en-US" altLang="en-US" sz="2400" dirty="0"/>
              <a:t>				at 10:00 a.m.</a:t>
            </a:r>
          </a:p>
          <a:p>
            <a:pPr marL="0" indent="0" algn="just">
              <a:spcBef>
                <a:spcPts val="600"/>
              </a:spcBef>
              <a:defRPr/>
            </a:pPr>
            <a:endParaRPr lang="en-US" altLang="en-US" sz="2400" dirty="0"/>
          </a:p>
          <a:p>
            <a:pPr marL="0" indent="0" algn="just">
              <a:spcBef>
                <a:spcPts val="600"/>
              </a:spcBef>
              <a:defRPr/>
            </a:pPr>
            <a:r>
              <a:rPr lang="en-US" altLang="en-US" sz="2400" dirty="0"/>
              <a:t>Written Inquiries Due	April 8, 2026</a:t>
            </a:r>
          </a:p>
          <a:p>
            <a:pPr marL="0" indent="0" algn="just">
              <a:spcBef>
                <a:spcPts val="600"/>
              </a:spcBef>
              <a:defRPr/>
            </a:pPr>
            <a:r>
              <a:rPr lang="en-US" altLang="en-US" sz="2400" dirty="0"/>
              <a:t>				at 2:00 p.m.</a:t>
            </a:r>
          </a:p>
          <a:p>
            <a:pPr marL="0" indent="0" algn="just">
              <a:spcBef>
                <a:spcPts val="600"/>
              </a:spcBef>
              <a:defRPr/>
            </a:pPr>
            <a:r>
              <a:rPr lang="en-US" altLang="en-US" sz="2400" dirty="0"/>
              <a:t>				to City’s Procurement Portal</a:t>
            </a:r>
          </a:p>
          <a:p>
            <a:pPr marL="0" indent="0" algn="just">
              <a:spcBef>
                <a:spcPts val="600"/>
              </a:spcBef>
              <a:defRPr/>
            </a:pPr>
            <a:endParaRPr lang="en-US" altLang="en-US" sz="2400" dirty="0"/>
          </a:p>
          <a:p>
            <a:pPr marL="0" indent="0" algn="just">
              <a:spcBef>
                <a:spcPts val="600"/>
              </a:spcBef>
              <a:defRPr/>
            </a:pPr>
            <a:r>
              <a:rPr lang="en-US" altLang="en-US" sz="2400" dirty="0"/>
              <a:t>Offer Due Date		April 22, 2026</a:t>
            </a:r>
            <a:endParaRPr lang="en-US" altLang="en-US" sz="2400" dirty="0">
              <a:solidFill>
                <a:srgbClr val="FF0000"/>
              </a:solidFill>
            </a:endParaRPr>
          </a:p>
          <a:p>
            <a:pPr marL="0" indent="0" algn="just">
              <a:spcBef>
                <a:spcPts val="600"/>
              </a:spcBef>
              <a:defRPr/>
            </a:pPr>
            <a:r>
              <a:rPr lang="en-US" altLang="en-US" sz="2400" dirty="0">
                <a:solidFill>
                  <a:srgbClr val="FF0000"/>
                </a:solidFill>
              </a:rPr>
              <a:t>				</a:t>
            </a:r>
            <a:r>
              <a:rPr lang="en-US" altLang="en-US" sz="2400" dirty="0"/>
              <a:t>at 2:00 p.m.</a:t>
            </a:r>
          </a:p>
          <a:p>
            <a:pPr marL="0" indent="0" algn="just">
              <a:spcBef>
                <a:spcPts val="600"/>
              </a:spcBef>
              <a:defRPr/>
            </a:pPr>
            <a:r>
              <a:rPr lang="en-US" altLang="en-US" sz="2400" dirty="0"/>
              <a:t>				to City’s Procurement Portal</a:t>
            </a:r>
          </a:p>
          <a:p>
            <a:pPr marL="0" indent="0" algn="just">
              <a:spcBef>
                <a:spcPts val="600"/>
              </a:spcBef>
              <a:defRPr/>
            </a:pPr>
            <a:r>
              <a:rPr lang="en-US" altLang="en-US" sz="2400" dirty="0">
                <a:solidFill>
                  <a:srgbClr val="FF0000"/>
                </a:solidFill>
              </a:rPr>
              <a:t>				</a:t>
            </a:r>
          </a:p>
          <a:p>
            <a:pPr algn="just">
              <a:defRPr/>
            </a:pPr>
            <a:endParaRPr lang="en-US" altLang="en-US" dirty="0"/>
          </a:p>
        </p:txBody>
      </p:sp>
    </p:spTree>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F9FA2-698C-1333-D268-50FB4927B7A6}"/>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Agenda</a:t>
            </a:r>
            <a:endParaRPr lang="en-US" dirty="0"/>
          </a:p>
        </p:txBody>
      </p:sp>
      <p:sp>
        <p:nvSpPr>
          <p:cNvPr id="37891" name="Content Placeholder 2">
            <a:extLst>
              <a:ext uri="{FF2B5EF4-FFF2-40B4-BE49-F238E27FC236}">
                <a16:creationId xmlns:a16="http://schemas.microsoft.com/office/drawing/2014/main" id="{5B8160D5-A4B1-295E-03E0-CD545DEFC501}"/>
              </a:ext>
            </a:extLst>
          </p:cNvPr>
          <p:cNvSpPr>
            <a:spLocks noGrp="1" noChangeArrowheads="1"/>
          </p:cNvSpPr>
          <p:nvPr>
            <p:ph idx="1"/>
          </p:nvPr>
        </p:nvSpPr>
        <p:spPr>
          <a:xfrm>
            <a:off x="1727200" y="1600200"/>
            <a:ext cx="9855200" cy="4525963"/>
          </a:xfrm>
        </p:spPr>
        <p:txBody>
          <a:bodyPr/>
          <a:lstStyle/>
          <a:p>
            <a:pPr marL="0" indent="0" algn="ctr">
              <a:spcBef>
                <a:spcPts val="600"/>
              </a:spcBef>
            </a:pPr>
            <a:r>
              <a:rPr lang="en-US" altLang="en-US" sz="2200" dirty="0"/>
              <a:t>RFP GGS-26-0190</a:t>
            </a:r>
            <a:br>
              <a:rPr lang="en-US" altLang="en-US" sz="2200" dirty="0"/>
            </a:br>
            <a:r>
              <a:rPr lang="en-US" altLang="en-US" sz="2200" dirty="0"/>
              <a:t>Title and Escrow Services</a:t>
            </a:r>
          </a:p>
          <a:p>
            <a:pPr marL="0" indent="0" algn="ctr">
              <a:spcBef>
                <a:spcPts val="600"/>
              </a:spcBef>
            </a:pPr>
            <a:endParaRPr lang="en-US" altLang="en-US" sz="2200" dirty="0"/>
          </a:p>
          <a:p>
            <a:pPr marL="0" indent="0" algn="just">
              <a:spcBef>
                <a:spcPts val="600"/>
              </a:spcBef>
              <a:buFontTx/>
              <a:buAutoNum type="arabicPeriod"/>
            </a:pPr>
            <a:r>
              <a:rPr lang="en-US" altLang="en-US" sz="2200" dirty="0"/>
              <a:t>Review Solicitation Transparency Policy</a:t>
            </a:r>
          </a:p>
          <a:p>
            <a:pPr marL="0" indent="0" algn="just">
              <a:spcBef>
                <a:spcPts val="600"/>
              </a:spcBef>
              <a:buFontTx/>
              <a:buAutoNum type="arabicPeriod"/>
            </a:pPr>
            <a:r>
              <a:rPr lang="en-US" altLang="en-US" sz="2200" dirty="0"/>
              <a:t>Review City’s Vendor Self-Registration Requirements</a:t>
            </a:r>
          </a:p>
          <a:p>
            <a:pPr marL="0" indent="0" algn="just">
              <a:spcBef>
                <a:spcPts val="600"/>
              </a:spcBef>
              <a:buFontTx/>
              <a:buAutoNum type="arabicPeriod"/>
            </a:pPr>
            <a:r>
              <a:rPr lang="en-US" altLang="en-US" sz="2200" dirty="0"/>
              <a:t>Review Solicitation Instructions</a:t>
            </a:r>
          </a:p>
          <a:p>
            <a:pPr marL="0" indent="0" algn="just">
              <a:spcBef>
                <a:spcPts val="600"/>
              </a:spcBef>
              <a:buFontTx/>
              <a:buAutoNum type="arabicPeriod"/>
            </a:pPr>
            <a:r>
              <a:rPr lang="en-US" altLang="en-US" sz="2200" dirty="0"/>
              <a:t>Review the Scope of Work</a:t>
            </a:r>
          </a:p>
          <a:p>
            <a:pPr marL="0" indent="0" algn="just">
              <a:spcBef>
                <a:spcPts val="600"/>
              </a:spcBef>
              <a:buFontTx/>
              <a:buAutoNum type="arabicPeriod"/>
            </a:pPr>
            <a:r>
              <a:rPr lang="en-US" altLang="en-US" sz="2200" dirty="0"/>
              <a:t>Review Offer Evaluation Criteria</a:t>
            </a:r>
          </a:p>
          <a:p>
            <a:pPr marL="0" indent="0" algn="just">
              <a:spcBef>
                <a:spcPts val="600"/>
              </a:spcBef>
              <a:buFontTx/>
              <a:buAutoNum type="arabicPeriod"/>
            </a:pPr>
            <a:r>
              <a:rPr lang="en-US" altLang="en-US" sz="2200" dirty="0"/>
              <a:t>Review Special Terms and Conditions</a:t>
            </a:r>
          </a:p>
          <a:p>
            <a:pPr marL="0" indent="0" algn="just">
              <a:spcBef>
                <a:spcPts val="600"/>
              </a:spcBef>
              <a:buFontTx/>
              <a:buAutoNum type="arabicPeriod"/>
            </a:pPr>
            <a:r>
              <a:rPr lang="en-US" altLang="en-US" sz="2200" dirty="0"/>
              <a:t>Review Insurance and Indemnification Requirements</a:t>
            </a:r>
          </a:p>
          <a:p>
            <a:pPr marL="0" indent="0" algn="just">
              <a:spcBef>
                <a:spcPts val="600"/>
              </a:spcBef>
              <a:buFontTx/>
              <a:buAutoNum type="arabicPeriod"/>
            </a:pPr>
            <a:r>
              <a:rPr lang="en-US" altLang="en-US" sz="2200" dirty="0"/>
              <a:t>Review Submittal Requirements</a:t>
            </a:r>
          </a:p>
          <a:p>
            <a:pPr marL="0" indent="0" algn="just">
              <a:spcBef>
                <a:spcPts val="600"/>
              </a:spcBef>
              <a:buFontTx/>
              <a:buAutoNum type="arabicPeriod"/>
            </a:pPr>
            <a:r>
              <a:rPr lang="en-US" altLang="en-US" sz="2200" dirty="0"/>
              <a:t>Review Attachments</a:t>
            </a:r>
            <a:endParaRPr lang="en-US" altLang="en-US" sz="2800" dirty="0"/>
          </a:p>
          <a:p>
            <a:pPr marL="0" indent="0"/>
            <a:endParaRPr lang="en-US" altLang="en-US" dirty="0"/>
          </a:p>
        </p:txBody>
      </p:sp>
    </p:spTree>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EA0E7-1119-1FDD-6CF6-2BFFF236EF82}"/>
              </a:ext>
            </a:extLst>
          </p:cNvPr>
          <p:cNvSpPr>
            <a:spLocks noGrp="1"/>
          </p:cNvSpPr>
          <p:nvPr>
            <p:ph type="title"/>
          </p:nvPr>
        </p:nvSpPr>
        <p:spPr/>
        <p:txBody>
          <a:bodyPr/>
          <a:lstStyle/>
          <a:p>
            <a:pPr algn="ctr"/>
            <a:r>
              <a:rPr lang="en-US" sz="4400" dirty="0"/>
              <a:t>Solicitation Transparency Policy</a:t>
            </a:r>
          </a:p>
        </p:txBody>
      </p:sp>
      <p:sp>
        <p:nvSpPr>
          <p:cNvPr id="3" name="Content Placeholder 2">
            <a:extLst>
              <a:ext uri="{FF2B5EF4-FFF2-40B4-BE49-F238E27FC236}">
                <a16:creationId xmlns:a16="http://schemas.microsoft.com/office/drawing/2014/main" id="{0F3F089D-36F2-D602-9D55-3821B2926A67}"/>
              </a:ext>
            </a:extLst>
          </p:cNvPr>
          <p:cNvSpPr>
            <a:spLocks noGrp="1"/>
          </p:cNvSpPr>
          <p:nvPr>
            <p:ph idx="1"/>
          </p:nvPr>
        </p:nvSpPr>
        <p:spPr>
          <a:xfrm>
            <a:off x="1727200" y="1600200"/>
            <a:ext cx="9855200" cy="4525963"/>
          </a:xfrm>
        </p:spPr>
        <p:txBody>
          <a:bodyPr/>
          <a:lstStyle/>
          <a:p>
            <a:pPr algn="ctr"/>
            <a:r>
              <a:rPr lang="en-US" sz="2400" dirty="0">
                <a:hlinkClick r:id="rId2"/>
              </a:rPr>
              <a:t>Phoenix City Code, Chapter 43, Section 43-36</a:t>
            </a:r>
            <a:endParaRPr lang="en-US" sz="2400" dirty="0"/>
          </a:p>
          <a:p>
            <a:endParaRPr lang="en-US" dirty="0"/>
          </a:p>
          <a:p>
            <a:pPr algn="just">
              <a:buFont typeface="Wingdings" panose="05000000000000000000" pitchFamily="2" charset="2"/>
              <a:buChar char="§"/>
            </a:pPr>
            <a:r>
              <a:rPr lang="en-US" dirty="0"/>
              <a:t>Effective: March 19, 2026,</a:t>
            </a:r>
            <a:r>
              <a:rPr lang="en-US" dirty="0">
                <a:solidFill>
                  <a:srgbClr val="FF0000"/>
                </a:solidFill>
              </a:rPr>
              <a:t> </a:t>
            </a:r>
            <a:r>
              <a:rPr lang="en-US" dirty="0"/>
              <a:t>until contract award by City Council.</a:t>
            </a:r>
          </a:p>
          <a:p>
            <a:pPr algn="just">
              <a:buFont typeface="Wingdings" panose="05000000000000000000" pitchFamily="2" charset="2"/>
              <a:buChar char="§"/>
            </a:pPr>
            <a:r>
              <a:rPr lang="en-US" dirty="0"/>
              <a:t>Offerors and their representatives shall only discuss matters of this solicitation, including questions, with the Procurement Officer.</a:t>
            </a:r>
          </a:p>
          <a:p>
            <a:pPr algn="just">
              <a:buFont typeface="Wingdings" panose="05000000000000000000" pitchFamily="2" charset="2"/>
              <a:buChar char="§"/>
            </a:pPr>
            <a:r>
              <a:rPr lang="en-US" dirty="0"/>
              <a:t>Discussions regarding this solicitation with the Mayor, any members of City Council, the City Manager, any Deputy City Manager, or any department director directly associated with this solicitation (including in each case their assigned staff), may </a:t>
            </a:r>
            <a:r>
              <a:rPr lang="en-US" u="sng" dirty="0"/>
              <a:t>only</a:t>
            </a:r>
            <a:r>
              <a:rPr lang="en-US" dirty="0"/>
              <a:t> occur at a public meeting, posted under Arizona Statutes,  and </a:t>
            </a:r>
            <a:r>
              <a:rPr lang="en-US" u="sng" dirty="0"/>
              <a:t>only</a:t>
            </a:r>
            <a:r>
              <a:rPr lang="en-US" dirty="0"/>
              <a:t> as requested through the Procurement Officer.</a:t>
            </a:r>
          </a:p>
          <a:p>
            <a:pPr algn="just">
              <a:buFont typeface="Wingdings" panose="05000000000000000000" pitchFamily="2" charset="2"/>
              <a:buChar char="§"/>
            </a:pPr>
            <a:r>
              <a:rPr lang="en-US" dirty="0"/>
              <a:t>Offerors may continue to transact business that is unrelated to this solicitation with City staff but shall not discuss this solicitation with those City staff.</a:t>
            </a:r>
          </a:p>
          <a:p>
            <a:pPr>
              <a:buFont typeface="Wingdings" panose="05000000000000000000" pitchFamily="2" charset="2"/>
              <a:buChar char="§"/>
            </a:pPr>
            <a:endParaRPr lang="en-US" dirty="0"/>
          </a:p>
          <a:p>
            <a:pPr marL="0" indent="0" algn="ctr"/>
            <a:r>
              <a:rPr lang="en-US" dirty="0">
                <a:solidFill>
                  <a:srgbClr val="FF0000"/>
                </a:solidFill>
              </a:rPr>
              <a:t>OFFERORS THAT VIOLATE THIS POLICY WILL BE DISQUALIFIED</a:t>
            </a:r>
          </a:p>
        </p:txBody>
      </p:sp>
    </p:spTree>
    <p:extLst>
      <p:ext uri="{BB962C8B-B14F-4D97-AF65-F5344CB8AC3E}">
        <p14:creationId xmlns:p14="http://schemas.microsoft.com/office/powerpoint/2010/main" val="85567839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12A1B-CF34-9E01-E206-3A43E6290497}"/>
              </a:ext>
            </a:extLst>
          </p:cNvPr>
          <p:cNvSpPr>
            <a:spLocks noGrp="1"/>
          </p:cNvSpPr>
          <p:nvPr>
            <p:ph type="title"/>
          </p:nvPr>
        </p:nvSpPr>
        <p:spPr/>
        <p:txBody>
          <a:bodyPr/>
          <a:lstStyle/>
          <a:p>
            <a:pPr algn="ctr"/>
            <a:r>
              <a:rPr lang="en-US" sz="3600" dirty="0"/>
              <a:t>City’s Vendor Self-Registration and Notification</a:t>
            </a:r>
          </a:p>
        </p:txBody>
      </p:sp>
      <p:sp>
        <p:nvSpPr>
          <p:cNvPr id="3" name="Content Placeholder 2">
            <a:extLst>
              <a:ext uri="{FF2B5EF4-FFF2-40B4-BE49-F238E27FC236}">
                <a16:creationId xmlns:a16="http://schemas.microsoft.com/office/drawing/2014/main" id="{FA47555A-2750-EE34-DFC2-843089325332}"/>
              </a:ext>
            </a:extLst>
          </p:cNvPr>
          <p:cNvSpPr>
            <a:spLocks noGrp="1"/>
          </p:cNvSpPr>
          <p:nvPr>
            <p:ph idx="1"/>
          </p:nvPr>
        </p:nvSpPr>
        <p:spPr>
          <a:xfrm>
            <a:off x="2960624" y="1600200"/>
            <a:ext cx="7388352" cy="4525963"/>
          </a:xfrm>
        </p:spPr>
        <p:txBody>
          <a:bodyPr/>
          <a:lstStyle/>
          <a:p>
            <a:pPr marL="0" indent="0" algn="just"/>
            <a:r>
              <a:rPr lang="en-US" dirty="0"/>
              <a:t>Vendors must be registered in the City’s Procurement Portal at </a:t>
            </a:r>
            <a:r>
              <a:rPr lang="en-US" dirty="0">
                <a:hlinkClick r:id="rId3"/>
              </a:rPr>
              <a:t>https://procurement.opengov.com/portal/phoenix</a:t>
            </a:r>
            <a:r>
              <a:rPr lang="en-US" dirty="0"/>
              <a:t> to respond to solicitations and access procurement information.</a:t>
            </a:r>
          </a:p>
          <a:p>
            <a:pPr marL="0" indent="0" algn="just"/>
            <a:endParaRPr lang="en-US" dirty="0"/>
          </a:p>
          <a:p>
            <a:pPr marL="0" indent="0" algn="just"/>
            <a:r>
              <a:rPr lang="en-US" dirty="0"/>
              <a:t>Vendors must also be registered in the City’s </a:t>
            </a:r>
            <a:r>
              <a:rPr lang="en-US" dirty="0" err="1"/>
              <a:t>procurePHX</a:t>
            </a:r>
            <a:r>
              <a:rPr lang="en-US" dirty="0"/>
              <a:t> Self-Registration System at </a:t>
            </a:r>
            <a:r>
              <a:rPr lang="en-US" dirty="0">
                <a:hlinkClick r:id="rId4"/>
              </a:rPr>
              <a:t>https://www.phoenix.gov/procure</a:t>
            </a:r>
            <a:r>
              <a:rPr lang="en-US" dirty="0"/>
              <a:t> prior to contract execution.</a:t>
            </a:r>
          </a:p>
          <a:p>
            <a:pPr marL="0" indent="0" algn="just"/>
            <a:endParaRPr lang="en-US" dirty="0"/>
          </a:p>
          <a:p>
            <a:pPr marL="0" indent="0" algn="just"/>
            <a:r>
              <a:rPr lang="en-US" dirty="0"/>
              <a:t>The City may, at its sole discretion, reject any offer from an Offeror who has not registered.</a:t>
            </a:r>
          </a:p>
          <a:p>
            <a:pPr marL="0" indent="0" algn="just"/>
            <a:endParaRPr lang="en-US" dirty="0"/>
          </a:p>
          <a:p>
            <a:pPr marL="0" indent="0" algn="just"/>
            <a:endParaRPr lang="en-US" dirty="0"/>
          </a:p>
        </p:txBody>
      </p:sp>
    </p:spTree>
    <p:extLst>
      <p:ext uri="{BB962C8B-B14F-4D97-AF65-F5344CB8AC3E}">
        <p14:creationId xmlns:p14="http://schemas.microsoft.com/office/powerpoint/2010/main" val="384988005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ED145-5DE3-D640-4A17-9D92BE0C2166}"/>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Solicitation Instructions</a:t>
            </a:r>
            <a:endParaRPr lang="en-US" dirty="0"/>
          </a:p>
        </p:txBody>
      </p:sp>
      <p:sp>
        <p:nvSpPr>
          <p:cNvPr id="32771" name="Content Placeholder 2">
            <a:extLst>
              <a:ext uri="{FF2B5EF4-FFF2-40B4-BE49-F238E27FC236}">
                <a16:creationId xmlns:a16="http://schemas.microsoft.com/office/drawing/2014/main" id="{81EEEADB-A88E-13B2-21ED-1DD775119F7E}"/>
              </a:ext>
            </a:extLst>
          </p:cNvPr>
          <p:cNvSpPr>
            <a:spLocks noGrp="1"/>
          </p:cNvSpPr>
          <p:nvPr>
            <p:ph idx="1"/>
          </p:nvPr>
        </p:nvSpPr>
        <p:spPr>
          <a:xfrm>
            <a:off x="2959100" y="1600200"/>
            <a:ext cx="7391400" cy="4525962"/>
          </a:xfrm>
        </p:spPr>
        <p:txBody>
          <a:bodyPr/>
          <a:lstStyle/>
          <a:p>
            <a:pPr marL="457200" indent="-457200" algn="just">
              <a:spcBef>
                <a:spcPts val="600"/>
              </a:spcBef>
              <a:buFont typeface="Wingdings" panose="05000000000000000000" pitchFamily="2" charset="2"/>
              <a:buChar char="§"/>
              <a:defRPr/>
            </a:pPr>
            <a:r>
              <a:rPr lang="en-US" altLang="en-US" dirty="0"/>
              <a:t>All written inquiries are due April 8, 2026 at 2:00 p.m.</a:t>
            </a:r>
            <a:r>
              <a:rPr lang="en-US" altLang="en-US" dirty="0">
                <a:solidFill>
                  <a:srgbClr val="FF0000"/>
                </a:solidFill>
              </a:rPr>
              <a:t> </a:t>
            </a:r>
            <a:r>
              <a:rPr lang="en-US" altLang="en-US" dirty="0"/>
              <a:t>to the City’s Procurement Portal.</a:t>
            </a:r>
          </a:p>
          <a:p>
            <a:pPr marL="457200" indent="-457200" algn="just">
              <a:spcBef>
                <a:spcPts val="600"/>
              </a:spcBef>
              <a:buFont typeface="Wingdings" panose="05000000000000000000" pitchFamily="2" charset="2"/>
              <a:buChar char="§"/>
              <a:defRPr/>
            </a:pPr>
            <a:r>
              <a:rPr lang="en-US" altLang="en-US" dirty="0"/>
              <a:t>The City will not be responsible for oral instructions made by employees or officers; any changes will be in the form of solicitation addenda.</a:t>
            </a:r>
          </a:p>
          <a:p>
            <a:pPr marL="457200" indent="-457200" algn="just">
              <a:spcBef>
                <a:spcPts val="600"/>
              </a:spcBef>
              <a:buFont typeface="Wingdings" panose="05000000000000000000" pitchFamily="2" charset="2"/>
              <a:buChar char="§"/>
              <a:defRPr/>
            </a:pPr>
            <a:r>
              <a:rPr lang="en-US" altLang="en-US" dirty="0"/>
              <a:t>Businesses </a:t>
            </a:r>
            <a:r>
              <a:rPr lang="en-US" altLang="en-US" b="1" i="1" dirty="0"/>
              <a:t>must</a:t>
            </a:r>
            <a:r>
              <a:rPr lang="en-US" altLang="en-US" dirty="0"/>
              <a:t> be registered with the Arizona Corporation Commission (this is checked).</a:t>
            </a:r>
          </a:p>
          <a:p>
            <a:pPr marL="457200" indent="-457200" algn="just">
              <a:spcBef>
                <a:spcPts val="600"/>
              </a:spcBef>
              <a:buFont typeface="Wingdings" panose="05000000000000000000" pitchFamily="2" charset="2"/>
              <a:buChar char="§"/>
              <a:defRPr/>
            </a:pPr>
            <a:r>
              <a:rPr lang="en-US" altLang="en-US" dirty="0"/>
              <a:t>Offeror must read the entire solicitation and accept all terms and conditions without exception. The City encourages Offerors to send inquiries to the Procurement Officer rather than including exceptions in their Offer.</a:t>
            </a:r>
          </a:p>
          <a:p>
            <a:pPr marL="0" indent="0" algn="just">
              <a:spcBef>
                <a:spcPts val="600"/>
              </a:spcBef>
              <a:defRPr/>
            </a:pPr>
            <a:endParaRPr lang="en-US" altLang="en-US" sz="2800" dirty="0"/>
          </a:p>
          <a:p>
            <a:pPr algn="just">
              <a:defRPr/>
            </a:pPr>
            <a:endParaRPr lang="en-US" altLang="en-US" dirty="0"/>
          </a:p>
        </p:txBody>
      </p:sp>
    </p:spTree>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67DF7-9090-9D31-ACBC-6F5D5F16A44F}"/>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Scope of Work</a:t>
            </a:r>
            <a:endParaRPr lang="en-US" dirty="0"/>
          </a:p>
        </p:txBody>
      </p:sp>
      <p:sp>
        <p:nvSpPr>
          <p:cNvPr id="32771" name="Content Placeholder 2">
            <a:extLst>
              <a:ext uri="{FF2B5EF4-FFF2-40B4-BE49-F238E27FC236}">
                <a16:creationId xmlns:a16="http://schemas.microsoft.com/office/drawing/2014/main" id="{441CE1E8-C69B-B80C-243A-88AE0A7C54C3}"/>
              </a:ext>
            </a:extLst>
          </p:cNvPr>
          <p:cNvSpPr>
            <a:spLocks noGrp="1"/>
          </p:cNvSpPr>
          <p:nvPr>
            <p:ph idx="1"/>
          </p:nvPr>
        </p:nvSpPr>
        <p:spPr>
          <a:xfrm>
            <a:off x="2959100" y="1600200"/>
            <a:ext cx="7391400" cy="4526280"/>
          </a:xfrm>
        </p:spPr>
        <p:txBody>
          <a:bodyPr/>
          <a:lstStyle/>
          <a:p>
            <a:pPr marL="0" indent="0" algn="just">
              <a:spcBef>
                <a:spcPts val="600"/>
              </a:spcBef>
              <a:defRPr/>
            </a:pPr>
            <a:r>
              <a:rPr lang="en-US" altLang="en-US" dirty="0"/>
              <a:t>General Requirements</a:t>
            </a:r>
          </a:p>
          <a:p>
            <a:pPr marL="342900" algn="just">
              <a:spcBef>
                <a:spcPts val="600"/>
              </a:spcBef>
              <a:buFont typeface="Arial" panose="020B0604020202020204" pitchFamily="34" charset="0"/>
              <a:buChar char="•"/>
              <a:defRPr/>
            </a:pPr>
            <a:r>
              <a:rPr lang="en-US" altLang="en-US" dirty="0"/>
              <a:t>Project Manager</a:t>
            </a:r>
          </a:p>
          <a:p>
            <a:pPr marL="0" indent="0" algn="just">
              <a:spcBef>
                <a:spcPts val="600"/>
              </a:spcBef>
              <a:defRPr/>
            </a:pPr>
            <a:r>
              <a:rPr lang="en-US" altLang="en-US" dirty="0"/>
              <a:t>Title Report Services (Class-Specific)</a:t>
            </a:r>
          </a:p>
          <a:p>
            <a:pPr marL="342900" algn="just">
              <a:spcBef>
                <a:spcPts val="600"/>
              </a:spcBef>
              <a:buFont typeface="Arial" panose="020B0604020202020204" pitchFamily="34" charset="0"/>
              <a:buChar char="•"/>
              <a:defRPr/>
            </a:pPr>
            <a:r>
              <a:rPr lang="en-US" altLang="en-US" dirty="0"/>
              <a:t>Formatting</a:t>
            </a:r>
          </a:p>
          <a:p>
            <a:pPr marL="342900" algn="just">
              <a:spcBef>
                <a:spcPts val="600"/>
              </a:spcBef>
              <a:buFont typeface="Arial" panose="020B0604020202020204" pitchFamily="34" charset="0"/>
              <a:buChar char="•"/>
              <a:defRPr/>
            </a:pPr>
            <a:r>
              <a:rPr lang="en-US" altLang="en-US" dirty="0"/>
              <a:t>Four Report Classes</a:t>
            </a:r>
          </a:p>
          <a:p>
            <a:pPr marL="0" indent="0" algn="just">
              <a:spcBef>
                <a:spcPts val="600"/>
              </a:spcBef>
              <a:defRPr/>
            </a:pPr>
            <a:r>
              <a:rPr lang="en-US" altLang="en-US" dirty="0"/>
              <a:t>Escrow and Account Requirements</a:t>
            </a:r>
          </a:p>
          <a:p>
            <a:pPr marL="342900" algn="just">
              <a:spcBef>
                <a:spcPts val="600"/>
              </a:spcBef>
              <a:buFont typeface="Arial" panose="020B0604020202020204" pitchFamily="34" charset="0"/>
              <a:buChar char="•"/>
              <a:defRPr/>
            </a:pPr>
            <a:r>
              <a:rPr lang="en-US" altLang="en-US" dirty="0"/>
              <a:t>Basic Escrow</a:t>
            </a:r>
          </a:p>
          <a:p>
            <a:pPr marL="342900" algn="just">
              <a:spcBef>
                <a:spcPts val="600"/>
              </a:spcBef>
              <a:buFont typeface="Arial" panose="020B0604020202020204" pitchFamily="34" charset="0"/>
              <a:buChar char="•"/>
              <a:defRPr/>
            </a:pPr>
            <a:r>
              <a:rPr lang="en-US" altLang="en-US" dirty="0"/>
              <a:t>Litigation Guarantee</a:t>
            </a:r>
          </a:p>
          <a:p>
            <a:pPr marL="342900" algn="just">
              <a:spcBef>
                <a:spcPts val="600"/>
              </a:spcBef>
              <a:buFont typeface="Arial" panose="020B0604020202020204" pitchFamily="34" charset="0"/>
              <a:buChar char="•"/>
              <a:defRPr/>
            </a:pPr>
            <a:r>
              <a:rPr lang="en-US" altLang="en-US" dirty="0"/>
              <a:t>Escrow Servicing</a:t>
            </a:r>
          </a:p>
          <a:p>
            <a:pPr marL="0" indent="0" algn="just">
              <a:spcBef>
                <a:spcPts val="600"/>
              </a:spcBef>
              <a:defRPr/>
            </a:pPr>
            <a:r>
              <a:rPr lang="en-US" altLang="en-US" dirty="0"/>
              <a:t>Title Insurance Policy Requirements</a:t>
            </a:r>
          </a:p>
          <a:p>
            <a:pPr marL="342900" algn="just">
              <a:spcBef>
                <a:spcPts val="600"/>
              </a:spcBef>
              <a:buFont typeface="Arial" panose="020B0604020202020204" pitchFamily="34" charset="0"/>
              <a:buChar char="•"/>
              <a:defRPr/>
            </a:pPr>
            <a:r>
              <a:rPr lang="en-US" altLang="en-US" dirty="0"/>
              <a:t>Policy Types</a:t>
            </a:r>
          </a:p>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0" indent="0" algn="just">
              <a:spcBef>
                <a:spcPts val="600"/>
              </a:spcBef>
              <a:defRPr/>
            </a:pPr>
            <a:endParaRPr lang="en-US" altLang="en-US" sz="2800" dirty="0"/>
          </a:p>
          <a:p>
            <a:pPr algn="just">
              <a:defRPr/>
            </a:pPr>
            <a:endParaRPr lang="en-US" altLang="en-US" dirty="0"/>
          </a:p>
        </p:txBody>
      </p:sp>
    </p:spTree>
  </p:cSld>
  <p:clrMapOvr>
    <a:masterClrMapping/>
  </p:clrMapOvr>
  <p:transition spd="slow">
    <p:wipe/>
  </p:transition>
</p:sld>
</file>

<file path=ppt/theme/theme1.xml><?xml version="1.0" encoding="utf-8"?>
<a:theme xmlns:a="http://schemas.openxmlformats.org/drawingml/2006/main" name="PIO City of Phoenix PowerPoint Master Template">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Blue 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itle and Content Slide">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p:properties xmlns:p="http://schemas.microsoft.com/office/2006/metadata/properties" xmlns:xsi="http://www.w3.org/2001/XMLSchema-instance" xmlns:pc="http://schemas.microsoft.com/office/infopath/2007/PartnerControls">
  <documentManagement>
    <TaxCatchAll xmlns="b3d142f9-56d5-47bc-a601-b7e513bfb434">
      <Value>132</Value>
    </TaxCatchAll>
    <SharedWithUsers xmlns="63106958-f7be-47b6-8365-e5a3990f3cc9">
      <UserInfo>
        <DisplayName/>
        <AccountId xsi:nil="true"/>
        <AccountType/>
      </UserInfo>
    </SharedWithUsers>
    <d913b559bcaa43e5a5cf19debaf19ee5 xmlns="0f83876e-30c9-45bd-8369-839bda914388">
      <Terms xmlns="http://schemas.microsoft.com/office/infopath/2007/PartnerControls"/>
    </d913b559bcaa43e5a5cf19debaf19ee5>
    <pb05db7db1104e46ac803704f178aec8 xmlns="0f83876e-30c9-45bd-8369-839bda914388">
      <Terms xmlns="http://schemas.microsoft.com/office/infopath/2007/PartnerControls">
        <TermInfo xmlns="http://schemas.microsoft.com/office/infopath/2007/PartnerControls">
          <TermName xmlns="http://schemas.microsoft.com/office/infopath/2007/PartnerControls">Procurement Playbook</TermName>
          <TermId xmlns="http://schemas.microsoft.com/office/infopath/2007/PartnerControls">39317495-094c-4fde-85ce-1f4577520118</TermId>
        </TermInfo>
      </Terms>
    </pb05db7db1104e46ac803704f178aec8>
    <PublishingExpirationDate xmlns="http://schemas.microsoft.com/sharepoint/v3" xsi:nil="true"/>
    <PublishingStartDate xmlns="http://schemas.microsoft.com/sharepoint/v3" xsi:nil="true"/>
    <LinkOrder xmlns="b3d142f9-56d5-47bc-a601-b7e513bfb434" xsi:nil="true"/>
    <TaxKeywordTaxHTField xmlns="b3d142f9-56d5-47bc-a601-b7e513bfb434">
      <Terms xmlns="http://schemas.microsoft.com/office/infopath/2007/PartnerControls"/>
    </TaxKeywordTaxHTField>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407C013BE4218147A4521385A9327783" ma:contentTypeVersion="22" ma:contentTypeDescription="Create a new document." ma:contentTypeScope="" ma:versionID="a6f28a4046d413b97aa59dd3b19cf5d3">
  <xsd:schema xmlns:xsd="http://www.w3.org/2001/XMLSchema" xmlns:xs="http://www.w3.org/2001/XMLSchema" xmlns:p="http://schemas.microsoft.com/office/2006/metadata/properties" xmlns:ns1="http://schemas.microsoft.com/sharepoint/v3" xmlns:ns3="0f83876e-30c9-45bd-8369-839bda914388" xmlns:ns4="b3d142f9-56d5-47bc-a601-b7e513bfb434" xmlns:ns5="03620f61-ccec-491a-b708-52690e436214" xmlns:ns6="63106958-f7be-47b6-8365-e5a3990f3cc9" targetNamespace="http://schemas.microsoft.com/office/2006/metadata/properties" ma:root="true" ma:fieldsID="cd55952f3361e84ad5068d74f37448b5" ns1:_="" ns3:_="" ns4:_="" ns5:_="" ns6:_="">
    <xsd:import namespace="http://schemas.microsoft.com/sharepoint/v3"/>
    <xsd:import namespace="0f83876e-30c9-45bd-8369-839bda914388"/>
    <xsd:import namespace="b3d142f9-56d5-47bc-a601-b7e513bfb434"/>
    <xsd:import namespace="03620f61-ccec-491a-b708-52690e436214"/>
    <xsd:import namespace="63106958-f7be-47b6-8365-e5a3990f3cc9"/>
    <xsd:element name="properties">
      <xsd:complexType>
        <xsd:sequence>
          <xsd:element name="documentManagement">
            <xsd:complexType>
              <xsd:all>
                <xsd:element ref="ns4:LinkOrder" minOccurs="0"/>
                <xsd:element ref="ns1:PublishingStartDate" minOccurs="0"/>
                <xsd:element ref="ns1:PublishingExpirationDate" minOccurs="0"/>
                <xsd:element ref="ns3:d913b559bcaa43e5a5cf19debaf19ee5" minOccurs="0"/>
                <xsd:element ref="ns4:TaxCatchAll" minOccurs="0"/>
                <xsd:element ref="ns4:TaxKeywordTaxHTField" minOccurs="0"/>
                <xsd:element ref="ns3:pb05db7db1104e46ac803704f178aec8" minOccurs="0"/>
                <xsd:element ref="ns5:MediaServiceMetadata" minOccurs="0"/>
                <xsd:element ref="ns5:MediaServiceFastMetadata" minOccurs="0"/>
                <xsd:element ref="ns6:SharedWithUsers" minOccurs="0"/>
                <xsd:element ref="ns6:SharedWithDetails" minOccurs="0"/>
                <xsd:element ref="ns5:MediaServiceObjectDetectorVersions" minOccurs="0"/>
                <xsd:element ref="ns5:MediaServiceSearchProperties" minOccurs="0"/>
                <xsd:element ref="ns5:MediaServiceDateTaken" minOccurs="0"/>
                <xsd:element ref="ns5:MediaServiceGenerationTime" minOccurs="0"/>
                <xsd:element ref="ns5:MediaServiceEventHashCode" minOccurs="0"/>
                <xsd:element ref="ns5: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ma:readOnly="fals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f83876e-30c9-45bd-8369-839bda914388" elementFormDefault="qualified">
    <xsd:import namespace="http://schemas.microsoft.com/office/2006/documentManagement/types"/>
    <xsd:import namespace="http://schemas.microsoft.com/office/infopath/2007/PartnerControls"/>
    <xsd:element name="d913b559bcaa43e5a5cf19debaf19ee5" ma:index="11" nillable="true" ma:taxonomy="true" ma:internalName="d913b559bcaa43e5a5cf19debaf19ee5" ma:taxonomyFieldName="Organization" ma:displayName="Organization" ma:readOnly="false" ma:default="" ma:fieldId="{d913b559-bcaa-43e5-a5cf-19debaf19ee5}" ma:taxonomyMulti="true" ma:sspId="482c8cc6-f2cb-4a6a-9415-1710ca3b2227" ma:termSetId="fc092244-d94d-4d3c-a332-e6b6466a4272" ma:anchorId="00000000-0000-0000-0000-000000000000" ma:open="false" ma:isKeyword="false">
      <xsd:complexType>
        <xsd:sequence>
          <xsd:element ref="pc:Terms" minOccurs="0" maxOccurs="1"/>
        </xsd:sequence>
      </xsd:complexType>
    </xsd:element>
    <xsd:element name="pb05db7db1104e46ac803704f178aec8" ma:index="16" nillable="true" ma:taxonomy="true" ma:internalName="pb05db7db1104e46ac803704f178aec8" ma:taxonomyFieldName="Topics" ma:displayName="Topics" ma:readOnly="false" ma:default="" ma:fieldId="{9b05db7d-b110-4e46-ac80-3704f178aec8}" ma:taxonomyMulti="true" ma:sspId="482c8cc6-f2cb-4a6a-9415-1710ca3b2227" ma:termSetId="0097e9cc-b923-47c6-b097-abe1e2ea333a"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3d142f9-56d5-47bc-a601-b7e513bfb434" elementFormDefault="qualified">
    <xsd:import namespace="http://schemas.microsoft.com/office/2006/documentManagement/types"/>
    <xsd:import namespace="http://schemas.microsoft.com/office/infopath/2007/PartnerControls"/>
    <xsd:element name="LinkOrder" ma:index="6" nillable="true" ma:displayName="LinkOrder" ma:decimals="0" ma:internalName="LinkOrder" ma:readOnly="false">
      <xsd:simpleType>
        <xsd:restriction base="dms:Number"/>
      </xsd:simpleType>
    </xsd:element>
    <xsd:element name="TaxCatchAll" ma:index="12" nillable="true" ma:displayName="Taxonomy Catch All Column" ma:hidden="true" ma:list="{531a7ecc-b98c-4592-bd07-99b292fafb5a}" ma:internalName="TaxCatchAll" ma:readOnly="false" ma:showField="CatchAllData" ma:web="7ee33647-bd87-47e3-8c88-c58584b8539b">
      <xsd:complexType>
        <xsd:complexContent>
          <xsd:extension base="dms:MultiChoiceLookup">
            <xsd:sequence>
              <xsd:element name="Value" type="dms:Lookup" maxOccurs="unbounded" minOccurs="0" nillable="true"/>
            </xsd:sequence>
          </xsd:extension>
        </xsd:complexContent>
      </xsd:complexType>
    </xsd:element>
    <xsd:element name="TaxKeywordTaxHTField" ma:index="14" nillable="true" ma:taxonomy="true" ma:internalName="TaxKeywordTaxHTField" ma:taxonomyFieldName="TaxKeyword" ma:displayName="Enterprise Keywords" ma:readOnly="false" ma:fieldId="{23f27201-bee3-471e-b2e7-b64fd8b7ca38}" ma:taxonomyMulti="true" ma:sspId="482c8cc6-f2cb-4a6a-9415-1710ca3b2227"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3620f61-ccec-491a-b708-52690e436214" elementFormDefault="qualified">
    <xsd:import namespace="http://schemas.microsoft.com/office/2006/documentManagement/types"/>
    <xsd:import namespace="http://schemas.microsoft.com/office/infopath/2007/PartnerControls"/>
    <xsd:element name="MediaServiceMetadata" ma:index="18" nillable="true" ma:displayName="MediaServiceMetadata" ma:hidden="true" ma:internalName="MediaServiceMetadata" ma:readOnly="true">
      <xsd:simpleType>
        <xsd:restriction base="dms:Note"/>
      </xsd:simpleType>
    </xsd:element>
    <xsd:element name="MediaServiceFastMetadata" ma:index="19" nillable="true" ma:displayName="MediaServiceFastMetadata" ma:hidden="true" ma:internalName="MediaServiceFastMetadata"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DateTaken" ma:index="25" nillable="true" ma:displayName="MediaServiceDateTaken" ma:hidden="true" ma:indexed="true" ma:internalName="MediaServiceDateTaken" ma:readOnly="true">
      <xsd:simpleType>
        <xsd:restriction base="dms:Text"/>
      </xsd:simpleType>
    </xsd:element>
    <xsd:element name="MediaServiceGenerationTime" ma:index="26" nillable="true" ma:displayName="MediaServiceGenerationTime" ma:hidden="true" ma:internalName="MediaServiceGenerationTime" ma:readOnly="true">
      <xsd:simpleType>
        <xsd:restriction base="dms:Text"/>
      </xsd:simpleType>
    </xsd:element>
    <xsd:element name="MediaServiceEventHashCode" ma:index="27" nillable="true" ma:displayName="MediaServiceEventHashCode" ma:hidden="true" ma:internalName="MediaServiceEventHashCode" ma:readOnly="true">
      <xsd:simpleType>
        <xsd:restriction base="dms:Text"/>
      </xsd:simpleType>
    </xsd:element>
    <xsd:element name="MediaLengthInSeconds" ma:index="2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3106958-f7be-47b6-8365-e5a3990f3cc9" elementFormDefault="qualified">
    <xsd:import namespace="http://schemas.microsoft.com/office/2006/documentManagement/types"/>
    <xsd:import namespace="http://schemas.microsoft.com/office/infopath/2007/PartnerControls"/>
    <xsd:element name="SharedWithUsers" ma:index="20"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hidden="true" ma:internalName="SharedWithDetail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ma:index="2" ma:displayName="Category"/>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4661A70-D116-4059-A46C-397384777C4E}">
  <ds:schemaRefs>
    <ds:schemaRef ds:uri="http://schemas.microsoft.com/office/2006/metadata/longProperties"/>
  </ds:schemaRefs>
</ds:datastoreItem>
</file>

<file path=customXml/itemProps2.xml><?xml version="1.0" encoding="utf-8"?>
<ds:datastoreItem xmlns:ds="http://schemas.openxmlformats.org/officeDocument/2006/customXml" ds:itemID="{A3AF181F-22D5-43C1-936E-80A9E43AA749}">
  <ds:schemaRefs>
    <ds:schemaRef ds:uri="http://schemas.openxmlformats.org/package/2006/metadata/core-properties"/>
    <ds:schemaRef ds:uri="b3d142f9-56d5-47bc-a601-b7e513bfb434"/>
    <ds:schemaRef ds:uri="http://schemas.microsoft.com/office/2006/metadata/properties"/>
    <ds:schemaRef ds:uri="03620f61-ccec-491a-b708-52690e436214"/>
    <ds:schemaRef ds:uri="http://schemas.microsoft.com/office/infopath/2007/PartnerControls"/>
    <ds:schemaRef ds:uri="http://purl.org/dc/terms/"/>
    <ds:schemaRef ds:uri="http://purl.org/dc/dcmitype/"/>
    <ds:schemaRef ds:uri="0f83876e-30c9-45bd-8369-839bda914388"/>
    <ds:schemaRef ds:uri="63106958-f7be-47b6-8365-e5a3990f3cc9"/>
    <ds:schemaRef ds:uri="http://schemas.microsoft.com/office/2006/documentManagement/types"/>
    <ds:schemaRef ds:uri="http://schemas.microsoft.com/sharepoint/v3"/>
    <ds:schemaRef ds:uri="http://www.w3.org/XML/1998/namespace"/>
    <ds:schemaRef ds:uri="http://purl.org/dc/elements/1.1/"/>
  </ds:schemaRefs>
</ds:datastoreItem>
</file>

<file path=customXml/itemProps3.xml><?xml version="1.0" encoding="utf-8"?>
<ds:datastoreItem xmlns:ds="http://schemas.openxmlformats.org/officeDocument/2006/customXml" ds:itemID="{AED69FFB-1353-4C9C-9C6F-4D6D9C4DC451}">
  <ds:schemaRefs>
    <ds:schemaRef ds:uri="http://schemas.microsoft.com/sharepoint/v3/contenttype/forms"/>
  </ds:schemaRefs>
</ds:datastoreItem>
</file>

<file path=customXml/itemProps4.xml><?xml version="1.0" encoding="utf-8"?>
<ds:datastoreItem xmlns:ds="http://schemas.openxmlformats.org/officeDocument/2006/customXml" ds:itemID="{5CF4E4C2-975C-4F25-8FBC-D5BE609066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f83876e-30c9-45bd-8369-839bda914388"/>
    <ds:schemaRef ds:uri="b3d142f9-56d5-47bc-a601-b7e513bfb434"/>
    <ds:schemaRef ds:uri="03620f61-ccec-491a-b708-52690e436214"/>
    <ds:schemaRef ds:uri="63106958-f7be-47b6-8365-e5a3990f3c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2685</TotalTime>
  <Words>1707</Words>
  <Application>Microsoft Office PowerPoint</Application>
  <PresentationFormat>Widescreen</PresentationFormat>
  <Paragraphs>228</Paragraphs>
  <Slides>15</Slides>
  <Notes>12</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15</vt:i4>
      </vt:variant>
    </vt:vector>
  </HeadingPairs>
  <TitlesOfParts>
    <vt:vector size="23" baseType="lpstr">
      <vt:lpstr>Arial</vt:lpstr>
      <vt:lpstr>Calibri</vt:lpstr>
      <vt:lpstr>Times New Roman</vt:lpstr>
      <vt:lpstr>Wingdings</vt:lpstr>
      <vt:lpstr>PIO City of Phoenix PowerPoint Master Template</vt:lpstr>
      <vt:lpstr>4_Blank Presentation</vt:lpstr>
      <vt:lpstr>Blue PowerPoint</vt:lpstr>
      <vt:lpstr>Title and Content Slide</vt:lpstr>
      <vt:lpstr>RFP GGS-26-0190 Title and Escrow Services </vt:lpstr>
      <vt:lpstr>PowerPoint Presentation</vt:lpstr>
      <vt:lpstr>Legal Notice</vt:lpstr>
      <vt:lpstr>Key Dates</vt:lpstr>
      <vt:lpstr>Agenda</vt:lpstr>
      <vt:lpstr>Solicitation Transparency Policy</vt:lpstr>
      <vt:lpstr>City’s Vendor Self-Registration and Notification</vt:lpstr>
      <vt:lpstr>Solicitation Instructions</vt:lpstr>
      <vt:lpstr>Scope of Work</vt:lpstr>
      <vt:lpstr>Offer Evaluation Criteria</vt:lpstr>
      <vt:lpstr>Special Terms &amp; Conditions</vt:lpstr>
      <vt:lpstr>Insurance &amp; Indemnification</vt:lpstr>
      <vt:lpstr>Submittals</vt:lpstr>
      <vt:lpstr>Attachments</vt:lpstr>
      <vt:lpstr>Key Dates</vt:lpstr>
    </vt:vector>
  </TitlesOfParts>
  <Company>City of Phoenix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 Pre-Offer Conference Presentation</dc:title>
  <dc:creator>Robyn Sahid</dc:creator>
  <cp:lastModifiedBy>Chad J Elms</cp:lastModifiedBy>
  <cp:revision>207</cp:revision>
  <cp:lastPrinted>2021-12-03T17:02:24Z</cp:lastPrinted>
  <dcterms:created xsi:type="dcterms:W3CDTF">2013-11-13T20:58:22Z</dcterms:created>
  <dcterms:modified xsi:type="dcterms:W3CDTF">2026-03-24T23:26:33Z</dcterms:modified>
  <cp:category>Procurement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olicitationNumber">
    <vt:lpwstr>428</vt:lpwstr>
  </property>
  <property fmtid="{D5CDD505-2E9C-101B-9397-08002B2CF9AE}" pid="3" name="SolicitationOrder">
    <vt:lpwstr/>
  </property>
  <property fmtid="{D5CDD505-2E9C-101B-9397-08002B2CF9AE}" pid="4" name="TaxCatchAll">
    <vt:lpwstr/>
  </property>
  <property fmtid="{D5CDD505-2E9C-101B-9397-08002B2CF9AE}" pid="5" name="ContentTypeId">
    <vt:lpwstr>0x010100407C013BE4218147A4521385A9327783</vt:lpwstr>
  </property>
  <property fmtid="{D5CDD505-2E9C-101B-9397-08002B2CF9AE}" pid="6" name="Order">
    <vt:r8>76500</vt:r8>
  </property>
  <property fmtid="{D5CDD505-2E9C-101B-9397-08002B2CF9AE}" pid="7" name="xd_Signature">
    <vt:bool>false</vt:bool>
  </property>
  <property fmtid="{D5CDD505-2E9C-101B-9397-08002B2CF9AE}" pid="8" name="xd_ProgID">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y fmtid="{D5CDD505-2E9C-101B-9397-08002B2CF9AE}" pid="13" name="TaxKeyword">
    <vt:lpwstr/>
  </property>
  <property fmtid="{D5CDD505-2E9C-101B-9397-08002B2CF9AE}" pid="14" name="Organization">
    <vt:lpwstr/>
  </property>
  <property fmtid="{D5CDD505-2E9C-101B-9397-08002B2CF9AE}" pid="15" name="Topics">
    <vt:lpwstr>132;#Procurement Playbook|39317495-094c-4fde-85ce-1f4577520118</vt:lpwstr>
  </property>
  <property fmtid="{D5CDD505-2E9C-101B-9397-08002B2CF9AE}" pid="16" name="pb05db7db1104e46ac803704f178aec8">
    <vt:lpwstr>Procurement Playbook|39317495-094c-4fde-85ce-1f4577520118</vt:lpwstr>
  </property>
  <property fmtid="{D5CDD505-2E9C-101B-9397-08002B2CF9AE}" pid="17" name="MediaServiceImageTags">
    <vt:lpwstr/>
  </property>
</Properties>
</file>