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handoutMasterIdLst>
    <p:handoutMasterId r:id="rId27"/>
  </p:handoutMasterIdLst>
  <p:sldIdLst>
    <p:sldId id="256" r:id="rId3"/>
    <p:sldId id="292" r:id="rId4"/>
    <p:sldId id="324" r:id="rId5"/>
    <p:sldId id="338" r:id="rId6"/>
    <p:sldId id="289" r:id="rId7"/>
    <p:sldId id="300" r:id="rId8"/>
    <p:sldId id="307" r:id="rId9"/>
    <p:sldId id="301" r:id="rId10"/>
    <p:sldId id="302" r:id="rId11"/>
    <p:sldId id="299" r:id="rId12"/>
    <p:sldId id="337" r:id="rId13"/>
    <p:sldId id="331" r:id="rId14"/>
    <p:sldId id="326" r:id="rId15"/>
    <p:sldId id="327" r:id="rId16"/>
    <p:sldId id="328" r:id="rId17"/>
    <p:sldId id="314" r:id="rId18"/>
    <p:sldId id="334" r:id="rId19"/>
    <p:sldId id="335" r:id="rId20"/>
    <p:sldId id="329" r:id="rId21"/>
    <p:sldId id="330" r:id="rId22"/>
    <p:sldId id="332" r:id="rId23"/>
    <p:sldId id="297" r:id="rId24"/>
    <p:sldId id="267" r:id="rId2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3A"/>
    <a:srgbClr val="FF9999"/>
    <a:srgbClr val="F0F3FA"/>
    <a:srgbClr val="F6F8FC"/>
    <a:srgbClr val="F8F8F8"/>
    <a:srgbClr val="F3F3F3"/>
    <a:srgbClr val="B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713" autoAdjust="0"/>
  </p:normalViewPr>
  <p:slideViewPr>
    <p:cSldViewPr snapToGrid="0">
      <p:cViewPr varScale="1">
        <p:scale>
          <a:sx n="88" d="100"/>
          <a:sy n="88" d="100"/>
        </p:scale>
        <p:origin x="1291" y="82"/>
      </p:cViewPr>
      <p:guideLst/>
    </p:cSldViewPr>
  </p:slideViewPr>
  <p:notesTextViewPr>
    <p:cViewPr>
      <p:scale>
        <a:sx n="1" d="1"/>
        <a:sy n="1" d="1"/>
      </p:scale>
      <p:origin x="0" y="0"/>
    </p:cViewPr>
  </p:notesTextViewPr>
  <p:notesViewPr>
    <p:cSldViewPr snapToGrid="0">
      <p:cViewPr varScale="1">
        <p:scale>
          <a:sx n="88" d="100"/>
          <a:sy n="88" d="100"/>
        </p:scale>
        <p:origin x="373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551E30-4BD2-4440-818D-C6EFB600A75C}"/>
              </a:ext>
            </a:extLst>
          </p:cNvPr>
          <p:cNvSpPr>
            <a:spLocks noGrp="1"/>
          </p:cNvSpPr>
          <p:nvPr>
            <p:ph type="hdr" sz="quarter"/>
          </p:nvPr>
        </p:nvSpPr>
        <p:spPr>
          <a:xfrm>
            <a:off x="0" y="0"/>
            <a:ext cx="3077739" cy="471055"/>
          </a:xfrm>
          <a:prstGeom prst="rect">
            <a:avLst/>
          </a:prstGeom>
        </p:spPr>
        <p:txBody>
          <a:bodyPr vert="horz" lIns="94227" tIns="47114" rIns="94227" bIns="47114" rtlCol="0"/>
          <a:lstStyle>
            <a:lvl1pPr algn="l">
              <a:defRPr sz="1300"/>
            </a:lvl1pPr>
          </a:lstStyle>
          <a:p>
            <a:endParaRPr lang="en-US" dirty="0"/>
          </a:p>
        </p:txBody>
      </p:sp>
      <p:sp>
        <p:nvSpPr>
          <p:cNvPr id="3" name="Date Placeholder 2">
            <a:extLst>
              <a:ext uri="{FF2B5EF4-FFF2-40B4-BE49-F238E27FC236}">
                <a16:creationId xmlns:a16="http://schemas.microsoft.com/office/drawing/2014/main" id="{09748D84-52F6-492E-8F2E-376DE396B77D}"/>
              </a:ext>
            </a:extLst>
          </p:cNvPr>
          <p:cNvSpPr>
            <a:spLocks noGrp="1"/>
          </p:cNvSpPr>
          <p:nvPr>
            <p:ph type="dt" sz="quarter" idx="1"/>
          </p:nvPr>
        </p:nvSpPr>
        <p:spPr>
          <a:xfrm>
            <a:off x="4023093" y="0"/>
            <a:ext cx="3077739" cy="471055"/>
          </a:xfrm>
          <a:prstGeom prst="rect">
            <a:avLst/>
          </a:prstGeom>
        </p:spPr>
        <p:txBody>
          <a:bodyPr vert="horz" lIns="94227" tIns="47114" rIns="94227" bIns="47114" rtlCol="0"/>
          <a:lstStyle>
            <a:lvl1pPr algn="r">
              <a:defRPr sz="1300"/>
            </a:lvl1pPr>
          </a:lstStyle>
          <a:p>
            <a:fld id="{C3FFC20C-1020-4343-9E7F-2A0900F04EA2}" type="datetimeFigureOut">
              <a:rPr lang="en-US" smtClean="0"/>
              <a:t>12/18/2025</a:t>
            </a:fld>
            <a:endParaRPr lang="en-US" dirty="0"/>
          </a:p>
        </p:txBody>
      </p:sp>
      <p:sp>
        <p:nvSpPr>
          <p:cNvPr id="4" name="Footer Placeholder 3">
            <a:extLst>
              <a:ext uri="{FF2B5EF4-FFF2-40B4-BE49-F238E27FC236}">
                <a16:creationId xmlns:a16="http://schemas.microsoft.com/office/drawing/2014/main" id="{CC8E77F6-6EDB-4DA5-8F42-D13B3C13264B}"/>
              </a:ext>
            </a:extLst>
          </p:cNvPr>
          <p:cNvSpPr>
            <a:spLocks noGrp="1"/>
          </p:cNvSpPr>
          <p:nvPr>
            <p:ph type="ftr" sz="quarter" idx="2"/>
          </p:nvPr>
        </p:nvSpPr>
        <p:spPr>
          <a:xfrm>
            <a:off x="0" y="8917424"/>
            <a:ext cx="3077739" cy="471054"/>
          </a:xfrm>
          <a:prstGeom prst="rect">
            <a:avLst/>
          </a:prstGeom>
        </p:spPr>
        <p:txBody>
          <a:bodyPr vert="horz" lIns="94227" tIns="47114" rIns="94227" bIns="47114"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DE32A6C9-8F36-4BF6-BA43-D8536976B869}"/>
              </a:ext>
            </a:extLst>
          </p:cNvPr>
          <p:cNvSpPr>
            <a:spLocks noGrp="1"/>
          </p:cNvSpPr>
          <p:nvPr>
            <p:ph type="sldNum" sz="quarter" idx="3"/>
          </p:nvPr>
        </p:nvSpPr>
        <p:spPr>
          <a:xfrm>
            <a:off x="4023093" y="8917424"/>
            <a:ext cx="3077739" cy="471054"/>
          </a:xfrm>
          <a:prstGeom prst="rect">
            <a:avLst/>
          </a:prstGeom>
        </p:spPr>
        <p:txBody>
          <a:bodyPr vert="horz" lIns="94227" tIns="47114" rIns="94227" bIns="47114" rtlCol="0" anchor="b"/>
          <a:lstStyle>
            <a:lvl1pPr algn="r">
              <a:defRPr sz="1300"/>
            </a:lvl1pPr>
          </a:lstStyle>
          <a:p>
            <a:fld id="{3C42C340-BCEE-40EF-B7DE-085A33F7EA72}" type="slidenum">
              <a:rPr lang="en-US" smtClean="0"/>
              <a:t>‹#›</a:t>
            </a:fld>
            <a:endParaRPr lang="en-US" dirty="0"/>
          </a:p>
        </p:txBody>
      </p:sp>
    </p:spTree>
    <p:extLst>
      <p:ext uri="{BB962C8B-B14F-4D97-AF65-F5344CB8AC3E}">
        <p14:creationId xmlns:p14="http://schemas.microsoft.com/office/powerpoint/2010/main" val="9830805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7" tIns="47114" rIns="94227" bIns="47114" rtlCol="0"/>
          <a:lstStyle>
            <a:lvl1pPr algn="l">
              <a:defRPr sz="1300"/>
            </a:lvl1pPr>
          </a:lstStyle>
          <a:p>
            <a:endParaRPr lang="en-US" dirty="0"/>
          </a:p>
        </p:txBody>
      </p:sp>
      <p:sp>
        <p:nvSpPr>
          <p:cNvPr id="3" name="Date Placeholder 2"/>
          <p:cNvSpPr>
            <a:spLocks noGrp="1"/>
          </p:cNvSpPr>
          <p:nvPr>
            <p:ph type="dt" idx="1"/>
          </p:nvPr>
        </p:nvSpPr>
        <p:spPr>
          <a:xfrm>
            <a:off x="4023093" y="0"/>
            <a:ext cx="3077739" cy="471055"/>
          </a:xfrm>
          <a:prstGeom prst="rect">
            <a:avLst/>
          </a:prstGeom>
        </p:spPr>
        <p:txBody>
          <a:bodyPr vert="horz" lIns="94227" tIns="47114" rIns="94227" bIns="47114" rtlCol="0"/>
          <a:lstStyle>
            <a:lvl1pPr algn="r">
              <a:defRPr sz="1300"/>
            </a:lvl1pPr>
          </a:lstStyle>
          <a:p>
            <a:fld id="{3796D55D-126D-4327-90FE-08590D013548}" type="datetimeFigureOut">
              <a:rPr lang="en-US" smtClean="0"/>
              <a:t>12/18/2025</a:t>
            </a:fld>
            <a:endParaRPr lang="en-US" dirty="0"/>
          </a:p>
        </p:txBody>
      </p:sp>
      <p:sp>
        <p:nvSpPr>
          <p:cNvPr id="4" name="Slide Image Placeholder 3"/>
          <p:cNvSpPr>
            <a:spLocks noGrp="1" noRot="1" noChangeAspect="1"/>
          </p:cNvSpPr>
          <p:nvPr>
            <p:ph type="sldImg" idx="2"/>
          </p:nvPr>
        </p:nvSpPr>
        <p:spPr>
          <a:xfrm>
            <a:off x="1439863" y="1173163"/>
            <a:ext cx="4222750" cy="3168650"/>
          </a:xfrm>
          <a:prstGeom prst="rect">
            <a:avLst/>
          </a:prstGeom>
          <a:noFill/>
          <a:ln w="12700">
            <a:solidFill>
              <a:prstClr val="black"/>
            </a:solidFill>
          </a:ln>
        </p:spPr>
        <p:txBody>
          <a:bodyPr vert="horz" lIns="94227" tIns="47114" rIns="94227" bIns="47114" rtlCol="0" anchor="ctr"/>
          <a:lstStyle/>
          <a:p>
            <a:endParaRPr lang="en-US" dirty="0"/>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4227" tIns="47114" rIns="94227"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4"/>
            <a:ext cx="3077739" cy="471054"/>
          </a:xfrm>
          <a:prstGeom prst="rect">
            <a:avLst/>
          </a:prstGeom>
        </p:spPr>
        <p:txBody>
          <a:bodyPr vert="horz" lIns="94227" tIns="47114" rIns="94227" bIns="4711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3" y="8917424"/>
            <a:ext cx="3077739" cy="471054"/>
          </a:xfrm>
          <a:prstGeom prst="rect">
            <a:avLst/>
          </a:prstGeom>
        </p:spPr>
        <p:txBody>
          <a:bodyPr vert="horz" lIns="94227" tIns="47114" rIns="94227" bIns="47114" rtlCol="0" anchor="b"/>
          <a:lstStyle>
            <a:lvl1pPr algn="r">
              <a:defRPr sz="1300"/>
            </a:lvl1pPr>
          </a:lstStyle>
          <a:p>
            <a:fld id="{6D8B9AF8-804C-453C-83D0-4654B702A32F}" type="slidenum">
              <a:rPr lang="en-US" smtClean="0"/>
              <a:t>‹#›</a:t>
            </a:fld>
            <a:endParaRPr lang="en-US" dirty="0"/>
          </a:p>
        </p:txBody>
      </p:sp>
    </p:spTree>
    <p:extLst>
      <p:ext uri="{BB962C8B-B14F-4D97-AF65-F5344CB8AC3E}">
        <p14:creationId xmlns:p14="http://schemas.microsoft.com/office/powerpoint/2010/main" val="16545662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6D8B9AF8-804C-453C-83D0-4654B702A32F}" type="slidenum">
              <a:rPr lang="en-US" smtClean="0"/>
              <a:t>1</a:t>
            </a:fld>
            <a:endParaRPr lang="en-US" dirty="0"/>
          </a:p>
        </p:txBody>
      </p:sp>
    </p:spTree>
    <p:extLst>
      <p:ext uri="{BB962C8B-B14F-4D97-AF65-F5344CB8AC3E}">
        <p14:creationId xmlns:p14="http://schemas.microsoft.com/office/powerpoint/2010/main" val="337458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B9AF8-804C-453C-83D0-4654B702A32F}" type="slidenum">
              <a:rPr lang="en-US" smtClean="0"/>
              <a:t>2</a:t>
            </a:fld>
            <a:endParaRPr lang="en-US" dirty="0"/>
          </a:p>
        </p:txBody>
      </p:sp>
    </p:spTree>
    <p:extLst>
      <p:ext uri="{BB962C8B-B14F-4D97-AF65-F5344CB8AC3E}">
        <p14:creationId xmlns:p14="http://schemas.microsoft.com/office/powerpoint/2010/main" val="166911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78B3C-F409-4FF7-BC9A-434ED7255A03}" type="slidenum">
              <a:rPr lang="en-US" smtClean="0"/>
              <a:t>12</a:t>
            </a:fld>
            <a:endParaRPr lang="en-US" dirty="0"/>
          </a:p>
        </p:txBody>
      </p:sp>
    </p:spTree>
    <p:extLst>
      <p:ext uri="{BB962C8B-B14F-4D97-AF65-F5344CB8AC3E}">
        <p14:creationId xmlns:p14="http://schemas.microsoft.com/office/powerpoint/2010/main" val="321815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78B3C-F409-4FF7-BC9A-434ED7255A03}" type="slidenum">
              <a:rPr lang="en-US" smtClean="0"/>
              <a:t>13</a:t>
            </a:fld>
            <a:endParaRPr lang="en-US" dirty="0"/>
          </a:p>
        </p:txBody>
      </p:sp>
    </p:spTree>
    <p:extLst>
      <p:ext uri="{BB962C8B-B14F-4D97-AF65-F5344CB8AC3E}">
        <p14:creationId xmlns:p14="http://schemas.microsoft.com/office/powerpoint/2010/main" val="3606672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78B3C-F409-4FF7-BC9A-434ED7255A03}" type="slidenum">
              <a:rPr lang="en-US" smtClean="0"/>
              <a:t>14</a:t>
            </a:fld>
            <a:endParaRPr lang="en-US" dirty="0"/>
          </a:p>
        </p:txBody>
      </p:sp>
    </p:spTree>
    <p:extLst>
      <p:ext uri="{BB962C8B-B14F-4D97-AF65-F5344CB8AC3E}">
        <p14:creationId xmlns:p14="http://schemas.microsoft.com/office/powerpoint/2010/main" val="294855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78B3C-F409-4FF7-BC9A-434ED7255A03}" type="slidenum">
              <a:rPr lang="en-US" smtClean="0"/>
              <a:t>15</a:t>
            </a:fld>
            <a:endParaRPr lang="en-US" dirty="0"/>
          </a:p>
        </p:txBody>
      </p:sp>
    </p:spTree>
    <p:extLst>
      <p:ext uri="{BB962C8B-B14F-4D97-AF65-F5344CB8AC3E}">
        <p14:creationId xmlns:p14="http://schemas.microsoft.com/office/powerpoint/2010/main" val="112779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78B3C-F409-4FF7-BC9A-434ED7255A03}" type="slidenum">
              <a:rPr lang="en-US" smtClean="0"/>
              <a:t>19</a:t>
            </a:fld>
            <a:endParaRPr lang="en-US" dirty="0"/>
          </a:p>
        </p:txBody>
      </p:sp>
    </p:spTree>
    <p:extLst>
      <p:ext uri="{BB962C8B-B14F-4D97-AF65-F5344CB8AC3E}">
        <p14:creationId xmlns:p14="http://schemas.microsoft.com/office/powerpoint/2010/main" val="326111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78B3C-F409-4FF7-BC9A-434ED7255A03}" type="slidenum">
              <a:rPr lang="en-US" smtClean="0"/>
              <a:t>20</a:t>
            </a:fld>
            <a:endParaRPr lang="en-US" dirty="0"/>
          </a:p>
        </p:txBody>
      </p:sp>
    </p:spTree>
    <p:extLst>
      <p:ext uri="{BB962C8B-B14F-4D97-AF65-F5344CB8AC3E}">
        <p14:creationId xmlns:p14="http://schemas.microsoft.com/office/powerpoint/2010/main" val="1635701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78B3C-F409-4FF7-BC9A-434ED7255A03}" type="slidenum">
              <a:rPr lang="en-US" smtClean="0"/>
              <a:t>21</a:t>
            </a:fld>
            <a:endParaRPr lang="en-US" dirty="0"/>
          </a:p>
        </p:txBody>
      </p:sp>
    </p:spTree>
    <p:extLst>
      <p:ext uri="{BB962C8B-B14F-4D97-AF65-F5344CB8AC3E}">
        <p14:creationId xmlns:p14="http://schemas.microsoft.com/office/powerpoint/2010/main" val="657426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B3CBD4-5F1C-473B-8111-C040F7CCD8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835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B3CBD4-5F1C-473B-8111-C040F7CCD8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450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80C72B-D3C3-4510-BB0A-B6683A0690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7789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80C72B-D3C3-4510-BB0A-B6683A0690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95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80C72B-D3C3-4510-BB0A-B6683A0690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9904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680C72B-D3C3-4510-BB0A-B6683A0690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578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680C72B-D3C3-4510-BB0A-B6683A0690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8529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80C72B-D3C3-4510-BB0A-B6683A0690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4582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80C72B-D3C3-4510-BB0A-B6683A0690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4246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80C72B-D3C3-4510-BB0A-B6683A0690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655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80C72B-D3C3-4510-BB0A-B6683A0690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666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B3CBD4-5F1C-473B-8111-C040F7CCD8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253331"/>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1856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80C72B-D3C3-4510-BB0A-B6683A0690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12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B3CBD4-5F1C-473B-8111-C040F7CCD8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1425651"/>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30537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2870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8B3771A-2DE2-409C-931F-E840CABCB4F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ABC6C58-5899-4B2F-A043-3A417D47C3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F0E2963-5C22-4BF2-9D64-73735043D600}"/>
              </a:ext>
            </a:extLst>
          </p:cNvPr>
          <p:cNvSpPr>
            <a:spLocks noGrp="1"/>
          </p:cNvSpPr>
          <p:nvPr>
            <p:ph type="sldNum" sz="quarter" idx="12"/>
          </p:nvPr>
        </p:nvSpPr>
        <p:spPr/>
        <p:txBody>
          <a:bodyPr/>
          <a:lstStyle/>
          <a:p>
            <a:fld id="{D680C72B-D3C3-4510-BB0A-B6683A0690A9}" type="slidenum">
              <a:rPr lang="en-US" smtClean="0"/>
              <a:t>‹#›</a:t>
            </a:fld>
            <a:endParaRPr lang="en-US" dirty="0"/>
          </a:p>
        </p:txBody>
      </p:sp>
      <p:sp>
        <p:nvSpPr>
          <p:cNvPr id="7" name="Title 3">
            <a:extLst>
              <a:ext uri="{FF2B5EF4-FFF2-40B4-BE49-F238E27FC236}">
                <a16:creationId xmlns:a16="http://schemas.microsoft.com/office/drawing/2014/main" id="{B65B0987-EF4D-4996-8B9F-95B64BBADCE9}"/>
              </a:ext>
            </a:extLst>
          </p:cNvPr>
          <p:cNvSpPr txBox="1">
            <a:spLocks/>
          </p:cNvSpPr>
          <p:nvPr userDrawn="1"/>
        </p:nvSpPr>
        <p:spPr>
          <a:xfrm>
            <a:off x="-1" y="0"/>
            <a:ext cx="7923007" cy="830317"/>
          </a:xfrm>
          <a:prstGeom prst="rect">
            <a:avLst/>
          </a:prstGeom>
        </p:spPr>
        <p:txBody>
          <a:bodyPr anchor="ct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8" name="Content Placeholder 2">
            <a:extLst>
              <a:ext uri="{FF2B5EF4-FFF2-40B4-BE49-F238E27FC236}">
                <a16:creationId xmlns:a16="http://schemas.microsoft.com/office/drawing/2014/main" id="{45FF7849-FC70-4F79-9098-6AC4C563F5A8}"/>
              </a:ext>
            </a:extLst>
          </p:cNvPr>
          <p:cNvSpPr>
            <a:spLocks noGrp="1"/>
          </p:cNvSpPr>
          <p:nvPr>
            <p:ph idx="1"/>
          </p:nvPr>
        </p:nvSpPr>
        <p:spPr>
          <a:xfrm>
            <a:off x="628650" y="1253331"/>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9508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10718"/>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10718"/>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190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1" y="1237276"/>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8651" y="2061188"/>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237276"/>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7959" y="2061188"/>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0060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6744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80C72B-D3C3-4510-BB0A-B6683A0690A9}" type="slidenum">
              <a:rPr lang="en-US" smtClean="0"/>
              <a:t>‹#›</a:t>
            </a:fld>
            <a:endParaRPr lang="en-US" dirty="0"/>
          </a:p>
        </p:txBody>
      </p:sp>
    </p:spTree>
    <p:extLst>
      <p:ext uri="{BB962C8B-B14F-4D97-AF65-F5344CB8AC3E}">
        <p14:creationId xmlns:p14="http://schemas.microsoft.com/office/powerpoint/2010/main" val="18545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80C72B-D3C3-4510-BB0A-B6683A0690A9}" type="slidenum">
              <a:rPr lang="en-US" smtClean="0"/>
              <a:t>‹#›</a:t>
            </a:fld>
            <a:endParaRPr lang="en-US" dirty="0"/>
          </a:p>
        </p:txBody>
      </p:sp>
    </p:spTree>
    <p:extLst>
      <p:ext uri="{BB962C8B-B14F-4D97-AF65-F5344CB8AC3E}">
        <p14:creationId xmlns:p14="http://schemas.microsoft.com/office/powerpoint/2010/main" val="242716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3000"/>
            <a:lum/>
          </a:blip>
          <a:srcRect/>
          <a:stretch>
            <a:fillRect l="-1000" r="-1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B3CBD4-5F1C-473B-8111-C040F7CCD8C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28650" y="1253331"/>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0C72B-D3C3-4510-BB0A-B6683A0690A9}" type="slidenum">
              <a:rPr lang="en-US" smtClean="0"/>
              <a:t>‹#›</a:t>
            </a:fld>
            <a:endParaRPr lang="en-US" dirty="0"/>
          </a:p>
        </p:txBody>
      </p:sp>
    </p:spTree>
    <p:extLst>
      <p:ext uri="{BB962C8B-B14F-4D97-AF65-F5344CB8AC3E}">
        <p14:creationId xmlns:p14="http://schemas.microsoft.com/office/powerpoint/2010/main" val="2658881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8" r:id="rId7"/>
    <p:sldLayoutId id="2147483669" r:id="rId8"/>
    <p:sldLayoutId id="2147483670"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3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0C72B-D3C3-4510-BB0A-B6683A0690A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1947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procurement.opengov.com/portal/dc"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ytax.dc.gov/_/"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2D3676-14E7-41A6-B576-75961D136D47}"/>
              </a:ext>
            </a:extLst>
          </p:cNvPr>
          <p:cNvSpPr txBox="1"/>
          <p:nvPr/>
        </p:nvSpPr>
        <p:spPr>
          <a:xfrm>
            <a:off x="377028" y="1216235"/>
            <a:ext cx="8389944" cy="2923877"/>
          </a:xfrm>
          <a:prstGeom prst="rect">
            <a:avLst/>
          </a:prstGeom>
          <a:noFill/>
        </p:spPr>
        <p:txBody>
          <a:bodyPr wrap="square" rtlCol="0">
            <a:spAutoFit/>
          </a:bodyPr>
          <a:lstStyle/>
          <a:p>
            <a:pPr lvl="0" algn="ctr" defTabSz="914400">
              <a:spcBef>
                <a:spcPct val="0"/>
              </a:spcBef>
              <a:defRPr/>
            </a:pPr>
            <a:r>
              <a:rPr lang="en-US" sz="3600" b="1" dirty="0">
                <a:latin typeface="Arial Narrow" panose="020B0604020202020204" pitchFamily="34" charset="0"/>
              </a:rPr>
              <a:t>Pre-Bid Conference </a:t>
            </a:r>
          </a:p>
          <a:p>
            <a:pPr lvl="0" algn="ctr" defTabSz="914400">
              <a:spcBef>
                <a:spcPct val="0"/>
              </a:spcBef>
              <a:defRPr/>
            </a:pPr>
            <a:endParaRPr lang="en-US" sz="3600" b="1" dirty="0">
              <a:latin typeface="Arial Narrow" panose="020B0604020202020204" pitchFamily="34" charset="0"/>
            </a:endParaRPr>
          </a:p>
          <a:p>
            <a:pPr lvl="0" algn="ctr" defTabSz="914400">
              <a:spcBef>
                <a:spcPct val="0"/>
              </a:spcBef>
              <a:defRPr/>
            </a:pPr>
            <a:r>
              <a:rPr lang="en-US" sz="2800" b="1" dirty="0">
                <a:latin typeface="Arial Narrow" panose="020B0604020202020204" pitchFamily="34" charset="0"/>
              </a:rPr>
              <a:t>Invitation for Bids: DCAM-26-CS-IFB-0001</a:t>
            </a:r>
          </a:p>
          <a:p>
            <a:pPr lvl="0" algn="ctr" defTabSz="914400">
              <a:spcBef>
                <a:spcPct val="0"/>
              </a:spcBef>
              <a:defRPr/>
            </a:pPr>
            <a:endParaRPr lang="en-US" sz="2800" b="1" dirty="0">
              <a:latin typeface="Arial Narrow" panose="020B0604020202020204" pitchFamily="34" charset="0"/>
            </a:endParaRPr>
          </a:p>
          <a:p>
            <a:pPr lvl="0" algn="ctr" defTabSz="914400">
              <a:spcBef>
                <a:spcPct val="0"/>
              </a:spcBef>
              <a:defRPr/>
            </a:pPr>
            <a:r>
              <a:rPr lang="en-US" sz="2800" b="1" dirty="0">
                <a:latin typeface="Arial Narrow" panose="020B0604020202020204" pitchFamily="34" charset="0"/>
              </a:rPr>
              <a:t>Redevelopment of St. Elizabeths East Campus-</a:t>
            </a:r>
          </a:p>
          <a:p>
            <a:pPr lvl="0" algn="ctr" defTabSz="914400">
              <a:spcBef>
                <a:spcPct val="0"/>
              </a:spcBef>
              <a:defRPr/>
            </a:pPr>
            <a:r>
              <a:rPr lang="en-US" sz="2800" b="1" dirty="0">
                <a:latin typeface="Arial Narrow" panose="020B0604020202020204" pitchFamily="34" charset="0"/>
              </a:rPr>
              <a:t>Sycamore Drive SE Infrastructure Improvements</a:t>
            </a:r>
          </a:p>
        </p:txBody>
      </p:sp>
      <p:sp>
        <p:nvSpPr>
          <p:cNvPr id="5" name="Rectangle 4"/>
          <p:cNvSpPr/>
          <p:nvPr/>
        </p:nvSpPr>
        <p:spPr>
          <a:xfrm>
            <a:off x="3622595" y="5641765"/>
            <a:ext cx="1895071" cy="369332"/>
          </a:xfrm>
          <a:prstGeom prst="rect">
            <a:avLst/>
          </a:prstGeom>
        </p:spPr>
        <p:txBody>
          <a:bodyPr wrap="none">
            <a:spAutoFit/>
          </a:bodyPr>
          <a:lstStyle/>
          <a:p>
            <a:pPr lvl="0" algn="ctr" defTabSz="914400">
              <a:spcBef>
                <a:spcPct val="0"/>
              </a:spcBef>
              <a:defRPr/>
            </a:pPr>
            <a:r>
              <a:rPr lang="en-US" b="1" dirty="0">
                <a:latin typeface="Arial Narrow" panose="020B0604020202020204" pitchFamily="34" charset="0"/>
              </a:rPr>
              <a:t>December 18, 2025</a:t>
            </a:r>
          </a:p>
        </p:txBody>
      </p:sp>
      <p:sp>
        <p:nvSpPr>
          <p:cNvPr id="8" name="Rectangle 7"/>
          <p:cNvSpPr/>
          <p:nvPr/>
        </p:nvSpPr>
        <p:spPr>
          <a:xfrm>
            <a:off x="4329164" y="431184"/>
            <a:ext cx="184730" cy="400110"/>
          </a:xfrm>
          <a:prstGeom prst="rect">
            <a:avLst/>
          </a:prstGeom>
        </p:spPr>
        <p:txBody>
          <a:bodyPr wrap="none">
            <a:spAutoFit/>
          </a:bodyPr>
          <a:lstStyle/>
          <a:p>
            <a:pPr lvl="0" algn="ctr" defTabSz="914400">
              <a:spcBef>
                <a:spcPct val="0"/>
              </a:spcBef>
              <a:defRPr/>
            </a:pPr>
            <a:endParaRPr lang="en-US" sz="2000" b="1" dirty="0">
              <a:latin typeface="Arial Narrow"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4488" y="6282267"/>
            <a:ext cx="1250325" cy="430278"/>
          </a:xfrm>
          <a:prstGeom prst="rect">
            <a:avLst/>
          </a:prstGeom>
        </p:spPr>
      </p:pic>
    </p:spTree>
    <p:extLst>
      <p:ext uri="{BB962C8B-B14F-4D97-AF65-F5344CB8AC3E}">
        <p14:creationId xmlns:p14="http://schemas.microsoft.com/office/powerpoint/2010/main" val="3436947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250" y="920409"/>
            <a:ext cx="9059902" cy="646331"/>
          </a:xfrm>
          <a:prstGeom prst="rect">
            <a:avLst/>
          </a:prstGeom>
        </p:spPr>
        <p:txBody>
          <a:bodyPr wrap="square">
            <a:spAutoFit/>
          </a:bodyPr>
          <a:lstStyle/>
          <a:p>
            <a:pPr algn="ctr"/>
            <a:r>
              <a:rPr lang="en-US" b="1" dirty="0">
                <a:latin typeface="Arial Narrow" panose="020B0606020202030204" pitchFamily="34" charset="0"/>
              </a:rPr>
              <a:t>Sycamore Drive SE Infrastructure Improvements </a:t>
            </a:r>
          </a:p>
          <a:p>
            <a:pPr algn="ctr"/>
            <a:r>
              <a:rPr lang="en-US" b="1" dirty="0">
                <a:latin typeface="Arial Narrow" panose="020B0606020202030204" pitchFamily="34" charset="0"/>
              </a:rPr>
              <a:t>Drawings and Specific Project Specifications</a:t>
            </a:r>
          </a:p>
        </p:txBody>
      </p:sp>
      <p:sp>
        <p:nvSpPr>
          <p:cNvPr id="14" name="Rectangle 13"/>
          <p:cNvSpPr/>
          <p:nvPr/>
        </p:nvSpPr>
        <p:spPr>
          <a:xfrm>
            <a:off x="5046133" y="1592934"/>
            <a:ext cx="1190061" cy="138499"/>
          </a:xfrm>
          <a:prstGeom prst="rect">
            <a:avLst/>
          </a:prstGeom>
          <a:solidFill>
            <a:schemeClr val="bg1"/>
          </a:solidFill>
        </p:spPr>
        <p:txBody>
          <a:bodyPr wrap="square">
            <a:spAutoFit/>
          </a:bodyPr>
          <a:lstStyle/>
          <a:p>
            <a:endParaRPr lang="en-US" sz="300" b="1"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488" y="6282267"/>
            <a:ext cx="1250325" cy="430278"/>
          </a:xfrm>
          <a:prstGeom prst="rect">
            <a:avLst/>
          </a:prstGeom>
        </p:spPr>
      </p:pic>
      <p:sp>
        <p:nvSpPr>
          <p:cNvPr id="20" name="Rectangle 19">
            <a:extLst>
              <a:ext uri="{FF2B5EF4-FFF2-40B4-BE49-F238E27FC236}">
                <a16:creationId xmlns:a16="http://schemas.microsoft.com/office/drawing/2014/main" id="{D1A9FC4D-447C-4B4B-8A0D-57BE7D282A54}"/>
              </a:ext>
            </a:extLst>
          </p:cNvPr>
          <p:cNvSpPr/>
          <p:nvPr/>
        </p:nvSpPr>
        <p:spPr>
          <a:xfrm>
            <a:off x="0" y="280460"/>
            <a:ext cx="8705653" cy="523220"/>
          </a:xfrm>
          <a:prstGeom prst="rect">
            <a:avLst/>
          </a:prstGeom>
        </p:spPr>
        <p:txBody>
          <a:bodyPr wrap="square">
            <a:spAutoFit/>
          </a:bodyPr>
          <a:lstStyle/>
          <a:p>
            <a:pPr lvl="0" algn="ctr" defTabSz="914400">
              <a:spcBef>
                <a:spcPct val="0"/>
              </a:spcBef>
              <a:defRPr/>
            </a:pPr>
            <a:r>
              <a:rPr lang="en-US" sz="1400" b="1" dirty="0">
                <a:latin typeface="Arial Narrow" panose="020B0604020202020204" pitchFamily="34" charset="0"/>
              </a:rPr>
              <a:t>Pre-Bid Conference: </a:t>
            </a:r>
          </a:p>
          <a:p>
            <a:pPr lvl="0" algn="ctr" defTabSz="914400">
              <a:spcBef>
                <a:spcPct val="0"/>
              </a:spcBef>
              <a:defRPr/>
            </a:pPr>
            <a:r>
              <a:rPr lang="en-US" sz="1400" b="1" dirty="0">
                <a:latin typeface="Arial Narrow" panose="020B0604020202020204" pitchFamily="34" charset="0"/>
              </a:rPr>
              <a:t>Redevelopment of St. Elizabeths East Campus Sycamore Drive SE Infrastructure Improvements</a:t>
            </a:r>
          </a:p>
        </p:txBody>
      </p:sp>
      <p:sp>
        <p:nvSpPr>
          <p:cNvPr id="5" name="Rectangle 4">
            <a:extLst>
              <a:ext uri="{FF2B5EF4-FFF2-40B4-BE49-F238E27FC236}">
                <a16:creationId xmlns:a16="http://schemas.microsoft.com/office/drawing/2014/main" id="{9591D732-2910-454F-877F-2D0F569C4D92}"/>
              </a:ext>
            </a:extLst>
          </p:cNvPr>
          <p:cNvSpPr/>
          <p:nvPr/>
        </p:nvSpPr>
        <p:spPr>
          <a:xfrm>
            <a:off x="488036" y="1449850"/>
            <a:ext cx="6320672" cy="307777"/>
          </a:xfrm>
          <a:prstGeom prst="rect">
            <a:avLst/>
          </a:prstGeom>
        </p:spPr>
        <p:txBody>
          <a:bodyPr wrap="square">
            <a:spAutoFit/>
          </a:bodyPr>
          <a:lstStyle/>
          <a:p>
            <a:endParaRPr lang="en-US" sz="1400" dirty="0"/>
          </a:p>
        </p:txBody>
      </p:sp>
      <p:sp>
        <p:nvSpPr>
          <p:cNvPr id="4" name="Rectangle 3">
            <a:extLst>
              <a:ext uri="{FF2B5EF4-FFF2-40B4-BE49-F238E27FC236}">
                <a16:creationId xmlns:a16="http://schemas.microsoft.com/office/drawing/2014/main" id="{93E0B0AB-FCF7-4749-8A53-B5502DE0600D}"/>
              </a:ext>
            </a:extLst>
          </p:cNvPr>
          <p:cNvSpPr/>
          <p:nvPr/>
        </p:nvSpPr>
        <p:spPr>
          <a:xfrm>
            <a:off x="782070" y="1757627"/>
            <a:ext cx="7305261" cy="597536"/>
          </a:xfrm>
          <a:prstGeom prst="rect">
            <a:avLst/>
          </a:prstGeom>
        </p:spPr>
        <p:txBody>
          <a:bodyPr wrap="square">
            <a:spAutoFit/>
          </a:bodyPr>
          <a:lstStyle/>
          <a:p>
            <a:endParaRPr lang="en-US" sz="1400" dirty="0"/>
          </a:p>
          <a:p>
            <a:pPr marL="285750" indent="-285750">
              <a:lnSpc>
                <a:spcPct val="150000"/>
              </a:lnSpc>
              <a:buFont typeface="Arial" panose="020B0604020202020204" pitchFamily="34" charset="0"/>
              <a:buChar char="•"/>
            </a:pPr>
            <a:endParaRPr lang="en-US" sz="1400" dirty="0"/>
          </a:p>
        </p:txBody>
      </p:sp>
      <p:sp>
        <p:nvSpPr>
          <p:cNvPr id="7" name="TextBox 6">
            <a:extLst>
              <a:ext uri="{FF2B5EF4-FFF2-40B4-BE49-F238E27FC236}">
                <a16:creationId xmlns:a16="http://schemas.microsoft.com/office/drawing/2014/main" id="{28881E1E-2883-A1AD-575C-8FA56322951B}"/>
              </a:ext>
            </a:extLst>
          </p:cNvPr>
          <p:cNvSpPr txBox="1"/>
          <p:nvPr/>
        </p:nvSpPr>
        <p:spPr>
          <a:xfrm>
            <a:off x="782070" y="1603738"/>
            <a:ext cx="7177564" cy="4247317"/>
          </a:xfrm>
          <a:prstGeom prst="rect">
            <a:avLst/>
          </a:prstGeom>
          <a:noFill/>
        </p:spPr>
        <p:txBody>
          <a:bodyPr wrap="square">
            <a:spAutoFit/>
          </a:bodyPr>
          <a:lstStyle/>
          <a:p>
            <a:r>
              <a:rPr lang="en-US" sz="1800" kern="0" dirty="0">
                <a:effectLst/>
                <a:latin typeface="Calibri" panose="020F0502020204030204" pitchFamily="34" charset="0"/>
                <a:ea typeface="Times New Roman" panose="02020603050405020304" pitchFamily="18" charset="0"/>
              </a:rPr>
              <a:t>J.1.1	Sycamore Drive SE Infrastructure Improvements (Contract Plans)</a:t>
            </a:r>
          </a:p>
          <a:p>
            <a:endParaRPr lang="en-US" sz="1800" kern="0" dirty="0">
              <a:effectLst/>
              <a:latin typeface="Calibri" panose="020F0502020204030204" pitchFamily="34" charset="0"/>
              <a:ea typeface="Times New Roman" panose="02020603050405020304" pitchFamily="18" charset="0"/>
            </a:endParaRPr>
          </a:p>
          <a:p>
            <a:r>
              <a:rPr lang="en-US" kern="0" dirty="0"/>
              <a:t>J.1.2	 </a:t>
            </a:r>
            <a:r>
              <a:rPr lang="en-US" kern="100" dirty="0">
                <a:ea typeface="Times New Roman" panose="02020603050405020304" pitchFamily="18" charset="0"/>
              </a:rPr>
              <a:t>DDOT Standard Specifications for Highways and Structures, 2013, </a:t>
            </a:r>
          </a:p>
          <a:p>
            <a:r>
              <a:rPr lang="en-US" kern="100" dirty="0">
                <a:ea typeface="Times New Roman" panose="02020603050405020304" pitchFamily="18" charset="0"/>
              </a:rPr>
              <a:t>          revised 2020 (DDOT Gold Book)</a:t>
            </a:r>
          </a:p>
          <a:p>
            <a:endParaRPr lang="en-US" kern="100" dirty="0">
              <a:ea typeface="Times New Roman" panose="02020603050405020304" pitchFamily="18" charset="0"/>
            </a:endParaRPr>
          </a:p>
          <a:p>
            <a:r>
              <a:rPr lang="en-US" kern="100" dirty="0">
                <a:ea typeface="Times New Roman" panose="02020603050405020304" pitchFamily="18" charset="0"/>
              </a:rPr>
              <a:t>J.1.3	</a:t>
            </a:r>
            <a:r>
              <a:rPr lang="en-US" dirty="0"/>
              <a:t> Project Special Provisions</a:t>
            </a:r>
          </a:p>
          <a:p>
            <a:endParaRPr lang="en-US" kern="100" dirty="0">
              <a:ea typeface="Times New Roman" panose="02020603050405020304" pitchFamily="18" charset="0"/>
            </a:endParaRPr>
          </a:p>
          <a:p>
            <a:r>
              <a:rPr lang="en-US" kern="100" dirty="0">
                <a:ea typeface="Times New Roman" panose="02020603050405020304" pitchFamily="18" charset="0"/>
              </a:rPr>
              <a:t>J.1.4	</a:t>
            </a:r>
            <a:r>
              <a:rPr lang="en-US" dirty="0"/>
              <a:t> Limited Cleanup Plan for CCR Contaminated Soil during Stage 2   </a:t>
            </a:r>
          </a:p>
          <a:p>
            <a:r>
              <a:rPr lang="en-US" dirty="0"/>
              <a:t>          Utility Installation Activities</a:t>
            </a:r>
          </a:p>
          <a:p>
            <a:endParaRPr lang="en-US" kern="100" dirty="0">
              <a:ea typeface="Times New Roman" panose="02020603050405020304" pitchFamily="18" charset="0"/>
            </a:endParaRPr>
          </a:p>
          <a:p>
            <a:r>
              <a:rPr lang="en-US" kern="100" dirty="0">
                <a:ea typeface="Times New Roman" panose="02020603050405020304" pitchFamily="18" charset="0"/>
              </a:rPr>
              <a:t>J.1.5	</a:t>
            </a:r>
            <a:r>
              <a:rPr lang="en-US" dirty="0"/>
              <a:t> St. Elizabeth East Campus – Stage 1 Phase 1 – Geotechnical and </a:t>
            </a:r>
          </a:p>
          <a:p>
            <a:r>
              <a:rPr lang="en-US" dirty="0"/>
              <a:t>          Pavement  Design Report – February, 2017</a:t>
            </a:r>
          </a:p>
          <a:p>
            <a:endParaRPr lang="en-US" kern="100" dirty="0">
              <a:ea typeface="Times New Roman" panose="02020603050405020304" pitchFamily="18" charset="0"/>
            </a:endParaRPr>
          </a:p>
          <a:p>
            <a:r>
              <a:rPr lang="en-US" kern="100" dirty="0">
                <a:ea typeface="Times New Roman" panose="02020603050405020304" pitchFamily="18" charset="0"/>
              </a:rPr>
              <a:t>J.1.6	</a:t>
            </a:r>
            <a:r>
              <a:rPr lang="en-US" dirty="0"/>
              <a:t> A&amp;T lots 827 &amp; 862– Future ROW limits</a:t>
            </a:r>
            <a:endParaRPr lang="en-US" kern="100" dirty="0">
              <a:ea typeface="Times New Roman" panose="02020603050405020304" pitchFamily="18" charset="0"/>
            </a:endParaRPr>
          </a:p>
          <a:p>
            <a:endParaRPr lang="en-US" dirty="0"/>
          </a:p>
        </p:txBody>
      </p:sp>
    </p:spTree>
    <p:extLst>
      <p:ext uri="{BB962C8B-B14F-4D97-AF65-F5344CB8AC3E}">
        <p14:creationId xmlns:p14="http://schemas.microsoft.com/office/powerpoint/2010/main" val="195989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8E6E3-F9AD-6A94-9E79-98E7DDDD08B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2F92A65-FE7F-FFFF-6F23-97353C2388C5}"/>
              </a:ext>
            </a:extLst>
          </p:cNvPr>
          <p:cNvSpPr/>
          <p:nvPr/>
        </p:nvSpPr>
        <p:spPr>
          <a:xfrm>
            <a:off x="-95250" y="920409"/>
            <a:ext cx="9059902" cy="646331"/>
          </a:xfrm>
          <a:prstGeom prst="rect">
            <a:avLst/>
          </a:prstGeom>
        </p:spPr>
        <p:txBody>
          <a:bodyPr wrap="square">
            <a:spAutoFit/>
          </a:bodyPr>
          <a:lstStyle/>
          <a:p>
            <a:pPr algn="ctr"/>
            <a:r>
              <a:rPr lang="en-US" b="1" dirty="0">
                <a:latin typeface="Arial Narrow" panose="020B0606020202030204" pitchFamily="34" charset="0"/>
              </a:rPr>
              <a:t>Sycamore Drive SE Infrastructure Improvements </a:t>
            </a:r>
          </a:p>
          <a:p>
            <a:pPr algn="ctr"/>
            <a:r>
              <a:rPr lang="en-US" b="1" dirty="0">
                <a:latin typeface="Arial Narrow" panose="020B0606020202030204" pitchFamily="34" charset="0"/>
              </a:rPr>
              <a:t>Drawings and Specific Project Specifications</a:t>
            </a:r>
          </a:p>
        </p:txBody>
      </p:sp>
      <p:sp>
        <p:nvSpPr>
          <p:cNvPr id="14" name="Rectangle 13">
            <a:extLst>
              <a:ext uri="{FF2B5EF4-FFF2-40B4-BE49-F238E27FC236}">
                <a16:creationId xmlns:a16="http://schemas.microsoft.com/office/drawing/2014/main" id="{7518110D-A588-95C8-6B6C-6F85A786B22A}"/>
              </a:ext>
            </a:extLst>
          </p:cNvPr>
          <p:cNvSpPr/>
          <p:nvPr/>
        </p:nvSpPr>
        <p:spPr>
          <a:xfrm>
            <a:off x="5046133" y="1592934"/>
            <a:ext cx="1190061" cy="138499"/>
          </a:xfrm>
          <a:prstGeom prst="rect">
            <a:avLst/>
          </a:prstGeom>
          <a:solidFill>
            <a:schemeClr val="bg1"/>
          </a:solidFill>
        </p:spPr>
        <p:txBody>
          <a:bodyPr wrap="square">
            <a:spAutoFit/>
          </a:bodyPr>
          <a:lstStyle/>
          <a:p>
            <a:endParaRPr lang="en-US" sz="300" b="1" dirty="0"/>
          </a:p>
        </p:txBody>
      </p:sp>
      <p:pic>
        <p:nvPicPr>
          <p:cNvPr id="18" name="Picture 17">
            <a:extLst>
              <a:ext uri="{FF2B5EF4-FFF2-40B4-BE49-F238E27FC236}">
                <a16:creationId xmlns:a16="http://schemas.microsoft.com/office/drawing/2014/main" id="{0BFD877A-343B-EEF3-0784-AF4092D53F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488" y="6282267"/>
            <a:ext cx="1250325" cy="430278"/>
          </a:xfrm>
          <a:prstGeom prst="rect">
            <a:avLst/>
          </a:prstGeom>
        </p:spPr>
      </p:pic>
      <p:sp>
        <p:nvSpPr>
          <p:cNvPr id="20" name="Rectangle 19">
            <a:extLst>
              <a:ext uri="{FF2B5EF4-FFF2-40B4-BE49-F238E27FC236}">
                <a16:creationId xmlns:a16="http://schemas.microsoft.com/office/drawing/2014/main" id="{7F61BA10-51B1-A9B4-4EEE-6D2E8F5B2E29}"/>
              </a:ext>
            </a:extLst>
          </p:cNvPr>
          <p:cNvSpPr/>
          <p:nvPr/>
        </p:nvSpPr>
        <p:spPr>
          <a:xfrm>
            <a:off x="0" y="280460"/>
            <a:ext cx="8705653" cy="523220"/>
          </a:xfrm>
          <a:prstGeom prst="rect">
            <a:avLst/>
          </a:prstGeom>
        </p:spPr>
        <p:txBody>
          <a:bodyPr wrap="square">
            <a:spAutoFit/>
          </a:bodyPr>
          <a:lstStyle/>
          <a:p>
            <a:pPr lvl="0" algn="ctr" defTabSz="914400">
              <a:spcBef>
                <a:spcPct val="0"/>
              </a:spcBef>
              <a:defRPr/>
            </a:pPr>
            <a:r>
              <a:rPr lang="en-US" sz="1400" b="1" dirty="0">
                <a:latin typeface="Arial Narrow" panose="020B0604020202020204" pitchFamily="34" charset="0"/>
              </a:rPr>
              <a:t>Pre-Bid Conference: </a:t>
            </a:r>
          </a:p>
          <a:p>
            <a:pPr lvl="0" algn="ctr" defTabSz="914400">
              <a:spcBef>
                <a:spcPct val="0"/>
              </a:spcBef>
              <a:defRPr/>
            </a:pPr>
            <a:r>
              <a:rPr lang="en-US" sz="1400" b="1" dirty="0">
                <a:latin typeface="Arial Narrow" panose="020B0604020202020204" pitchFamily="34" charset="0"/>
              </a:rPr>
              <a:t>Redevelopment of St. Elizabeths East Campus Sycamore Drive SE Infrastructure Improvements</a:t>
            </a:r>
          </a:p>
        </p:txBody>
      </p:sp>
      <p:sp>
        <p:nvSpPr>
          <p:cNvPr id="5" name="Rectangle 4">
            <a:extLst>
              <a:ext uri="{FF2B5EF4-FFF2-40B4-BE49-F238E27FC236}">
                <a16:creationId xmlns:a16="http://schemas.microsoft.com/office/drawing/2014/main" id="{7A6C678E-1A0F-82D1-9077-4649685A6F00}"/>
              </a:ext>
            </a:extLst>
          </p:cNvPr>
          <p:cNvSpPr/>
          <p:nvPr/>
        </p:nvSpPr>
        <p:spPr>
          <a:xfrm>
            <a:off x="488036" y="1449850"/>
            <a:ext cx="6320672" cy="307777"/>
          </a:xfrm>
          <a:prstGeom prst="rect">
            <a:avLst/>
          </a:prstGeom>
        </p:spPr>
        <p:txBody>
          <a:bodyPr wrap="square">
            <a:spAutoFit/>
          </a:bodyPr>
          <a:lstStyle/>
          <a:p>
            <a:endParaRPr lang="en-US" sz="1400" dirty="0"/>
          </a:p>
        </p:txBody>
      </p:sp>
      <p:sp>
        <p:nvSpPr>
          <p:cNvPr id="4" name="Rectangle 3">
            <a:extLst>
              <a:ext uri="{FF2B5EF4-FFF2-40B4-BE49-F238E27FC236}">
                <a16:creationId xmlns:a16="http://schemas.microsoft.com/office/drawing/2014/main" id="{A40D9002-5C35-6190-75E4-A63B7527E44D}"/>
              </a:ext>
            </a:extLst>
          </p:cNvPr>
          <p:cNvSpPr/>
          <p:nvPr/>
        </p:nvSpPr>
        <p:spPr>
          <a:xfrm>
            <a:off x="782070" y="1757627"/>
            <a:ext cx="7305261" cy="597536"/>
          </a:xfrm>
          <a:prstGeom prst="rect">
            <a:avLst/>
          </a:prstGeom>
        </p:spPr>
        <p:txBody>
          <a:bodyPr wrap="square">
            <a:spAutoFit/>
          </a:bodyPr>
          <a:lstStyle/>
          <a:p>
            <a:endParaRPr lang="en-US" sz="1400" dirty="0"/>
          </a:p>
          <a:p>
            <a:pPr marL="285750" indent="-285750">
              <a:lnSpc>
                <a:spcPct val="150000"/>
              </a:lnSpc>
              <a:buFont typeface="Arial" panose="020B0604020202020204" pitchFamily="34" charset="0"/>
              <a:buChar char="•"/>
            </a:pPr>
            <a:endParaRPr lang="en-US" sz="1400" dirty="0"/>
          </a:p>
        </p:txBody>
      </p:sp>
      <p:sp>
        <p:nvSpPr>
          <p:cNvPr id="7" name="TextBox 6">
            <a:extLst>
              <a:ext uri="{FF2B5EF4-FFF2-40B4-BE49-F238E27FC236}">
                <a16:creationId xmlns:a16="http://schemas.microsoft.com/office/drawing/2014/main" id="{1AD45AC5-F70E-914A-79FC-597DFB5DD9D8}"/>
              </a:ext>
            </a:extLst>
          </p:cNvPr>
          <p:cNvSpPr txBox="1"/>
          <p:nvPr/>
        </p:nvSpPr>
        <p:spPr>
          <a:xfrm>
            <a:off x="782070" y="1603738"/>
            <a:ext cx="7177564" cy="4247317"/>
          </a:xfrm>
          <a:prstGeom prst="rect">
            <a:avLst/>
          </a:prstGeom>
          <a:noFill/>
        </p:spPr>
        <p:txBody>
          <a:bodyPr wrap="square">
            <a:spAutoFit/>
          </a:bodyPr>
          <a:lstStyle/>
          <a:p>
            <a:r>
              <a:rPr lang="en-US" sz="1800" kern="0" dirty="0">
                <a:effectLst/>
                <a:latin typeface="Calibri" panose="020F0502020204030204" pitchFamily="34" charset="0"/>
                <a:ea typeface="Times New Roman" panose="02020603050405020304" pitchFamily="18" charset="0"/>
              </a:rPr>
              <a:t>J.1.7	RESERVED</a:t>
            </a:r>
          </a:p>
          <a:p>
            <a:endParaRPr lang="en-US" kern="0" dirty="0">
              <a:latin typeface="Calibri" panose="020F0502020204030204" pitchFamily="34" charset="0"/>
            </a:endParaRPr>
          </a:p>
          <a:p>
            <a:r>
              <a:rPr lang="en-US" kern="0" dirty="0">
                <a:latin typeface="Calibri" panose="020F0502020204030204" pitchFamily="34" charset="0"/>
              </a:rPr>
              <a:t>J.1.8	Project Sign</a:t>
            </a:r>
          </a:p>
          <a:p>
            <a:endParaRPr lang="en-US" kern="0" dirty="0">
              <a:latin typeface="Calibri" panose="020F0502020204030204" pitchFamily="34" charset="0"/>
            </a:endParaRPr>
          </a:p>
          <a:p>
            <a:r>
              <a:rPr lang="en-US" kern="0" dirty="0">
                <a:latin typeface="Calibri" panose="020F0502020204030204" pitchFamily="34" charset="0"/>
              </a:rPr>
              <a:t>J.1.9	</a:t>
            </a:r>
            <a:r>
              <a:rPr lang="en-US" dirty="0"/>
              <a:t> Parcel Map of East Campus dated April  2024</a:t>
            </a:r>
          </a:p>
          <a:p>
            <a:endParaRPr lang="en-US" dirty="0"/>
          </a:p>
          <a:p>
            <a:r>
              <a:rPr lang="en-US" dirty="0"/>
              <a:t>J.1.10 Existing Utilities Map of East Campus</a:t>
            </a:r>
          </a:p>
          <a:p>
            <a:endParaRPr lang="en-US" dirty="0"/>
          </a:p>
          <a:p>
            <a:r>
              <a:rPr lang="en-US" dirty="0"/>
              <a:t>J.1.11 St Elizabeths East Campus Stage 1 &amp; 2 Areas - Overall Testing Reports </a:t>
            </a:r>
          </a:p>
          <a:p>
            <a:r>
              <a:rPr lang="en-US" dirty="0"/>
              <a:t>           for Suspected Contaminated Soil Areas and Composite Mapping of </a:t>
            </a:r>
          </a:p>
          <a:p>
            <a:r>
              <a:rPr lang="en-US" dirty="0"/>
              <a:t>           Locations</a:t>
            </a:r>
          </a:p>
          <a:p>
            <a:endParaRPr lang="en-US" dirty="0"/>
          </a:p>
          <a:p>
            <a:r>
              <a:rPr lang="en-US" dirty="0"/>
              <a:t>J.1.12 Tree Removal Permit</a:t>
            </a:r>
          </a:p>
          <a:p>
            <a:endParaRPr lang="en-US" dirty="0"/>
          </a:p>
          <a:p>
            <a:r>
              <a:rPr lang="en-US" dirty="0"/>
              <a:t>J.1.13 Proposed Utilities 3D PDF</a:t>
            </a:r>
          </a:p>
        </p:txBody>
      </p:sp>
    </p:spTree>
    <p:extLst>
      <p:ext uri="{BB962C8B-B14F-4D97-AF65-F5344CB8AC3E}">
        <p14:creationId xmlns:p14="http://schemas.microsoft.com/office/powerpoint/2010/main" val="996167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D66F8E-67B2-412A-AE10-B47DF7489001}"/>
              </a:ext>
            </a:extLst>
          </p:cNvPr>
          <p:cNvSpPr/>
          <p:nvPr/>
        </p:nvSpPr>
        <p:spPr>
          <a:xfrm>
            <a:off x="376899" y="1508942"/>
            <a:ext cx="8089258" cy="5293757"/>
          </a:xfrm>
          <a:prstGeom prst="rect">
            <a:avLst/>
          </a:prstGeom>
        </p:spPr>
        <p:txBody>
          <a:bodyPr wrap="square">
            <a:spAutoFit/>
          </a:bodyPr>
          <a:lstStyle/>
          <a:p>
            <a:pPr marL="457200" indent="-457200">
              <a:buFont typeface="Wingdings" panose="05000000000000000000" pitchFamily="2" charset="2"/>
              <a:buChar char="§"/>
            </a:pPr>
            <a:r>
              <a:rPr lang="en-US" sz="2000" b="1" dirty="0">
                <a:solidFill>
                  <a:prstClr val="black"/>
                </a:solidFill>
              </a:rPr>
              <a:t>Set-Aside -  </a:t>
            </a:r>
            <a:r>
              <a:rPr lang="en-US" sz="2000" dirty="0">
                <a:solidFill>
                  <a:prstClr val="black"/>
                </a:solidFill>
              </a:rPr>
              <a:t>In accordance with </a:t>
            </a:r>
            <a:r>
              <a:rPr lang="en-US" dirty="0"/>
              <a:t>D.C. Official Code § 2-218.0, this procurement has been set-aside for Small Business Enterprises</a:t>
            </a:r>
          </a:p>
          <a:p>
            <a:endParaRPr lang="en-US" sz="2000" b="1" dirty="0">
              <a:solidFill>
                <a:prstClr val="black"/>
              </a:solidFill>
            </a:endParaRPr>
          </a:p>
          <a:p>
            <a:pPr marL="457200" indent="-457200">
              <a:buFont typeface="Wingdings" panose="05000000000000000000" pitchFamily="2" charset="2"/>
              <a:buChar char="§"/>
            </a:pPr>
            <a:r>
              <a:rPr lang="en-US" sz="2000" b="1" dirty="0">
                <a:solidFill>
                  <a:prstClr val="black"/>
                </a:solidFill>
              </a:rPr>
              <a:t>Contract Type </a:t>
            </a:r>
            <a:r>
              <a:rPr lang="en-US" sz="2000" dirty="0">
                <a:solidFill>
                  <a:prstClr val="black"/>
                </a:solidFill>
              </a:rPr>
              <a:t>-  </a:t>
            </a:r>
            <a:r>
              <a:rPr lang="en-US" sz="2000" dirty="0">
                <a:effectLst/>
                <a:ea typeface="Times New Roman" panose="02020603050405020304" pitchFamily="18" charset="0"/>
              </a:rPr>
              <a:t>fixed unit price with a ceiling equal to the total Contract amount for the infrastructure and roadway improvements project</a:t>
            </a:r>
            <a:r>
              <a:rPr lang="en-US" sz="2000" dirty="0">
                <a:solidFill>
                  <a:prstClr val="black"/>
                </a:solidFill>
              </a:rPr>
              <a:t>. </a:t>
            </a:r>
          </a:p>
          <a:p>
            <a:endParaRPr lang="en-US" sz="2000" dirty="0">
              <a:solidFill>
                <a:prstClr val="black"/>
              </a:solidFill>
            </a:endParaRPr>
          </a:p>
          <a:p>
            <a:pPr marL="457200" indent="-457200">
              <a:buFont typeface="Wingdings" panose="05000000000000000000" pitchFamily="2" charset="2"/>
              <a:buChar char="§"/>
            </a:pPr>
            <a:r>
              <a:rPr lang="en-US" sz="2000" b="1" dirty="0">
                <a:solidFill>
                  <a:prstClr val="black"/>
                </a:solidFill>
              </a:rPr>
              <a:t>Section B.3 Price Schedule </a:t>
            </a:r>
            <a:r>
              <a:rPr lang="en-US" sz="2000" dirty="0">
                <a:solidFill>
                  <a:prstClr val="black"/>
                </a:solidFill>
              </a:rPr>
              <a:t>– Offer Letter and Bid Form (Attachment J.2)</a:t>
            </a:r>
          </a:p>
          <a:p>
            <a:endParaRPr lang="en-US" sz="2000" dirty="0">
              <a:solidFill>
                <a:prstClr val="black"/>
              </a:solidFill>
            </a:endParaRPr>
          </a:p>
          <a:p>
            <a:pPr marL="457200" indent="-457200">
              <a:buFont typeface="Wingdings" panose="05000000000000000000" pitchFamily="2" charset="2"/>
              <a:buChar char="§"/>
            </a:pPr>
            <a:r>
              <a:rPr lang="en-US" sz="2000" b="1" dirty="0">
                <a:solidFill>
                  <a:prstClr val="black"/>
                </a:solidFill>
              </a:rPr>
              <a:t>Section C – </a:t>
            </a:r>
            <a:r>
              <a:rPr lang="en-US" sz="2000" dirty="0">
                <a:solidFill>
                  <a:prstClr val="black"/>
                </a:solidFill>
              </a:rPr>
              <a:t>Scope of Work  and Attachments J.1.1 – J.1.13</a:t>
            </a:r>
          </a:p>
          <a:p>
            <a:endParaRPr lang="en-US" sz="2000" b="1" dirty="0">
              <a:solidFill>
                <a:prstClr val="black"/>
              </a:solidFill>
            </a:endParaRPr>
          </a:p>
          <a:p>
            <a:pPr marL="457200" indent="-457200">
              <a:buFont typeface="Wingdings" panose="05000000000000000000" pitchFamily="2" charset="2"/>
              <a:buChar char="§"/>
            </a:pPr>
            <a:r>
              <a:rPr lang="en-US" sz="2000" b="1" dirty="0">
                <a:solidFill>
                  <a:prstClr val="black"/>
                </a:solidFill>
              </a:rPr>
              <a:t>Section F.1 Term of Contract – 370</a:t>
            </a:r>
            <a:r>
              <a:rPr lang="en-US" sz="2000" dirty="0">
                <a:solidFill>
                  <a:prstClr val="black"/>
                </a:solidFill>
              </a:rPr>
              <a:t> Calendar Days</a:t>
            </a:r>
          </a:p>
          <a:p>
            <a:pPr marL="914400" lvl="1" indent="-457200">
              <a:buFont typeface="Wingdings" panose="05000000000000000000" pitchFamily="2" charset="2"/>
              <a:buChar char="§"/>
            </a:pPr>
            <a:r>
              <a:rPr lang="en-US" sz="2000" dirty="0">
                <a:solidFill>
                  <a:prstClr val="black"/>
                </a:solidFill>
              </a:rPr>
              <a:t>Substantial Completion 30 days before Final Acceptance</a:t>
            </a:r>
          </a:p>
          <a:p>
            <a:pPr marL="914400" lvl="1" indent="-457200">
              <a:buFont typeface="Wingdings" panose="05000000000000000000" pitchFamily="2" charset="2"/>
              <a:buChar char="§"/>
            </a:pPr>
            <a:r>
              <a:rPr lang="en-US" sz="2000" dirty="0">
                <a:solidFill>
                  <a:prstClr val="black"/>
                </a:solidFill>
              </a:rPr>
              <a:t>Final Acceptance 370 calendar Days from Notice to Proceed</a:t>
            </a:r>
          </a:p>
          <a:p>
            <a:pPr lvl="1"/>
            <a:endParaRPr lang="en-US" sz="2000" dirty="0">
              <a:solidFill>
                <a:prstClr val="black"/>
              </a:solidFill>
            </a:endParaRPr>
          </a:p>
          <a:p>
            <a:pPr marL="457200" indent="-457200">
              <a:buFont typeface="Wingdings" panose="05000000000000000000" pitchFamily="2" charset="2"/>
              <a:buChar char="§"/>
            </a:pPr>
            <a:r>
              <a:rPr lang="en-US" sz="2000" b="1" dirty="0">
                <a:solidFill>
                  <a:prstClr val="black"/>
                </a:solidFill>
              </a:rPr>
              <a:t>Section F2 - Deliverables</a:t>
            </a:r>
          </a:p>
          <a:p>
            <a:endParaRPr lang="en-US" sz="2000" b="1" dirty="0">
              <a:solidFill>
                <a:prstClr val="black"/>
              </a:solidFill>
            </a:endParaRPr>
          </a:p>
        </p:txBody>
      </p:sp>
      <p:sp>
        <p:nvSpPr>
          <p:cNvPr id="5" name="TextBox 4">
            <a:extLst>
              <a:ext uri="{FF2B5EF4-FFF2-40B4-BE49-F238E27FC236}">
                <a16:creationId xmlns:a16="http://schemas.microsoft.com/office/drawing/2014/main" id="{4B0F9F2A-E423-4E54-AD42-CD33670275D5}"/>
              </a:ext>
            </a:extLst>
          </p:cNvPr>
          <p:cNvSpPr txBox="1"/>
          <p:nvPr/>
        </p:nvSpPr>
        <p:spPr>
          <a:xfrm>
            <a:off x="4421529" y="6295998"/>
            <a:ext cx="3009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65000"/>
                  </a:prstClr>
                </a:solidFill>
                <a:effectLst/>
                <a:uLnTx/>
                <a:uFillTx/>
                <a:latin typeface="Calibri Light"/>
                <a:ea typeface="+mn-ea"/>
                <a:cs typeface="+mn-cs"/>
              </a:rPr>
              <a:t>2</a:t>
            </a:r>
          </a:p>
        </p:txBody>
      </p:sp>
      <p:sp>
        <p:nvSpPr>
          <p:cNvPr id="2" name="Rectangle 1"/>
          <p:cNvSpPr/>
          <p:nvPr/>
        </p:nvSpPr>
        <p:spPr>
          <a:xfrm>
            <a:off x="376899" y="985722"/>
            <a:ext cx="3910045" cy="523220"/>
          </a:xfrm>
          <a:prstGeom prst="rect">
            <a:avLst/>
          </a:prstGeom>
        </p:spPr>
        <p:txBody>
          <a:bodyPr wrap="none">
            <a:spAutoFit/>
          </a:bodyPr>
          <a:lstStyle/>
          <a:p>
            <a:r>
              <a:rPr lang="en-US" sz="2800" b="1" dirty="0">
                <a:solidFill>
                  <a:srgbClr val="FF0000"/>
                </a:solidFill>
                <a:latin typeface="Arial Narrow" panose="020B0606020202030204" pitchFamily="34" charset="0"/>
              </a:rPr>
              <a:t>Invitation for Bid Overview</a:t>
            </a:r>
          </a:p>
        </p:txBody>
      </p:sp>
      <p:sp>
        <p:nvSpPr>
          <p:cNvPr id="3" name="Rectangle 2">
            <a:extLst>
              <a:ext uri="{FF2B5EF4-FFF2-40B4-BE49-F238E27FC236}">
                <a16:creationId xmlns:a16="http://schemas.microsoft.com/office/drawing/2014/main" id="{707C5B09-C32E-908F-4FAC-CAB9A466A42E}"/>
              </a:ext>
            </a:extLst>
          </p:cNvPr>
          <p:cNvSpPr/>
          <p:nvPr/>
        </p:nvSpPr>
        <p:spPr>
          <a:xfrm>
            <a:off x="68702" y="204008"/>
            <a:ext cx="8705653" cy="830997"/>
          </a:xfrm>
          <a:prstGeom prst="rect">
            <a:avLst/>
          </a:prstGeom>
        </p:spPr>
        <p:txBody>
          <a:bodyPr wrap="square">
            <a:spAutoFit/>
          </a:bodyPr>
          <a:lstStyle/>
          <a:p>
            <a:pPr lvl="0" algn="ctr" defTabSz="914400">
              <a:spcBef>
                <a:spcPct val="0"/>
              </a:spcBef>
              <a:defRPr/>
            </a:pPr>
            <a:r>
              <a:rPr lang="en-US" sz="1600" b="1" dirty="0">
                <a:latin typeface="Arial Narrow" panose="020B0604020202020204" pitchFamily="34" charset="0"/>
              </a:rPr>
              <a:t>Pre-Bid Conference: </a:t>
            </a:r>
          </a:p>
          <a:p>
            <a:pPr lvl="0" algn="ctr" defTabSz="914400">
              <a:spcBef>
                <a:spcPct val="0"/>
              </a:spcBef>
              <a:defRPr/>
            </a:pPr>
            <a:r>
              <a:rPr lang="en-US" sz="1600" b="1" dirty="0">
                <a:latin typeface="Arial Narrow" panose="020B0604020202020204" pitchFamily="34" charset="0"/>
              </a:rPr>
              <a:t>Redevelopment of St. Elizabeths East Campus Sycamore Drive SE Infrastructure Improvements</a:t>
            </a:r>
          </a:p>
          <a:p>
            <a:pPr lvl="0" algn="ctr" defTabSz="914400">
              <a:spcBef>
                <a:spcPct val="0"/>
              </a:spcBef>
              <a:defRPr/>
            </a:pPr>
            <a:endParaRPr lang="en-US" sz="1600" b="1" dirty="0">
              <a:latin typeface="Arial Narrow" panose="020B0604020202020204" pitchFamily="34" charset="0"/>
            </a:endParaRPr>
          </a:p>
        </p:txBody>
      </p:sp>
    </p:spTree>
    <p:extLst>
      <p:ext uri="{BB962C8B-B14F-4D97-AF65-F5344CB8AC3E}">
        <p14:creationId xmlns:p14="http://schemas.microsoft.com/office/powerpoint/2010/main" val="3368351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D66F8E-67B2-412A-AE10-B47DF7489001}"/>
              </a:ext>
            </a:extLst>
          </p:cNvPr>
          <p:cNvSpPr/>
          <p:nvPr/>
        </p:nvSpPr>
        <p:spPr>
          <a:xfrm>
            <a:off x="376899" y="1508942"/>
            <a:ext cx="8089258" cy="4401205"/>
          </a:xfrm>
          <a:prstGeom prst="rect">
            <a:avLst/>
          </a:prstGeom>
        </p:spPr>
        <p:txBody>
          <a:bodyPr wrap="square">
            <a:spAutoFit/>
          </a:bodyPr>
          <a:lstStyle/>
          <a:p>
            <a:pPr marL="457200" indent="-457200">
              <a:buFont typeface="Wingdings" panose="05000000000000000000" pitchFamily="2" charset="2"/>
              <a:buChar char="§"/>
            </a:pPr>
            <a:r>
              <a:rPr lang="en-US" sz="2000" b="1" dirty="0">
                <a:solidFill>
                  <a:prstClr val="black"/>
                </a:solidFill>
              </a:rPr>
              <a:t>Compliance and Special Requirements</a:t>
            </a:r>
          </a:p>
          <a:p>
            <a:endParaRPr lang="en-US" sz="2000" dirty="0">
              <a:solidFill>
                <a:prstClr val="black"/>
              </a:solidFill>
            </a:endParaRPr>
          </a:p>
          <a:p>
            <a:pPr marL="914400" lvl="1" indent="-457200">
              <a:buFont typeface="Wingdings" panose="05000000000000000000" pitchFamily="2" charset="2"/>
              <a:buChar char="§"/>
            </a:pPr>
            <a:r>
              <a:rPr lang="en-US" sz="2000" b="1" dirty="0">
                <a:solidFill>
                  <a:prstClr val="black"/>
                </a:solidFill>
              </a:rPr>
              <a:t>Section H.1 and H.5 First Source Employment Agreement </a:t>
            </a:r>
            <a:r>
              <a:rPr lang="en-US" sz="2000" b="1" dirty="0">
                <a:solidFill>
                  <a:prstClr val="black"/>
                </a:solidFill>
                <a:effectLst/>
                <a:ea typeface="Times New Roman" panose="02020603050405020304" pitchFamily="18" charset="0"/>
                <a:cs typeface="Times New Roman" panose="02020603050405020304" pitchFamily="18" charset="0"/>
              </a:rPr>
              <a:t> </a:t>
            </a:r>
            <a:r>
              <a:rPr lang="en-US" sz="2000" dirty="0">
                <a:effectLst/>
                <a:ea typeface="Times New Roman" panose="02020603050405020304" pitchFamily="18" charset="0"/>
                <a:cs typeface="Times New Roman" panose="02020603050405020304" pitchFamily="18" charset="0"/>
              </a:rPr>
              <a:t>D.C. </a:t>
            </a:r>
            <a:r>
              <a:rPr lang="en-US" sz="2000" spc="-5" dirty="0">
                <a:effectLst/>
                <a:ea typeface="Times New Roman" panose="02020603050405020304" pitchFamily="18" charset="0"/>
                <a:cs typeface="Times New Roman" panose="02020603050405020304" pitchFamily="18" charset="0"/>
              </a:rPr>
              <a:t>Official</a:t>
            </a:r>
            <a:r>
              <a:rPr lang="en-US" sz="2000" dirty="0">
                <a:effectLst/>
                <a:ea typeface="Times New Roman" panose="02020603050405020304" pitchFamily="18" charset="0"/>
                <a:cs typeface="Times New Roman" panose="02020603050405020304" pitchFamily="18" charset="0"/>
              </a:rPr>
              <a:t> </a:t>
            </a:r>
            <a:r>
              <a:rPr lang="en-US" sz="2000" spc="-5" dirty="0">
                <a:effectLst/>
                <a:ea typeface="Times New Roman" panose="02020603050405020304" pitchFamily="18" charset="0"/>
                <a:cs typeface="Times New Roman" panose="02020603050405020304" pitchFamily="18" charset="0"/>
              </a:rPr>
              <a:t>Code</a:t>
            </a:r>
            <a:r>
              <a:rPr lang="en-US" sz="2000" dirty="0">
                <a:effectLst/>
                <a:ea typeface="Times New Roman" panose="02020603050405020304" pitchFamily="18" charset="0"/>
                <a:cs typeface="Times New Roman" panose="02020603050405020304" pitchFamily="18" charset="0"/>
              </a:rPr>
              <a:t> § 2-</a:t>
            </a:r>
            <a:r>
              <a:rPr lang="en-US" sz="2000" dirty="0">
                <a:effectLst/>
                <a:ea typeface="Times New Roman" panose="02020603050405020304" pitchFamily="18" charset="0"/>
              </a:rPr>
              <a:t>219.01 et </a:t>
            </a:r>
            <a:r>
              <a:rPr lang="en-US" sz="2000" spc="-5" dirty="0">
                <a:effectLst/>
                <a:ea typeface="Times New Roman" panose="02020603050405020304" pitchFamily="18" charset="0"/>
              </a:rPr>
              <a:t>seq.</a:t>
            </a:r>
            <a:r>
              <a:rPr lang="en-US" sz="2000" dirty="0">
                <a:effectLst/>
                <a:ea typeface="Times New Roman" panose="02020603050405020304" pitchFamily="18" charset="0"/>
              </a:rPr>
              <a:t> </a:t>
            </a:r>
            <a:r>
              <a:rPr lang="en-US" sz="2000" spc="-5" dirty="0">
                <a:effectLst/>
                <a:ea typeface="Times New Roman" panose="02020603050405020304" pitchFamily="18" charset="0"/>
              </a:rPr>
              <a:t>(First</a:t>
            </a:r>
            <a:r>
              <a:rPr lang="en-US" sz="2000" dirty="0">
                <a:effectLst/>
                <a:ea typeface="Times New Roman" panose="02020603050405020304" pitchFamily="18" charset="0"/>
              </a:rPr>
              <a:t> Source Act) </a:t>
            </a:r>
          </a:p>
          <a:p>
            <a:endParaRPr lang="en-US" sz="2000" dirty="0">
              <a:effectLst/>
              <a:ea typeface="Times New Roman" panose="02020603050405020304" pitchFamily="18" charset="0"/>
            </a:endParaRPr>
          </a:p>
          <a:p>
            <a:pPr marL="914400" lvl="1" indent="-457200">
              <a:buFont typeface="Wingdings" panose="05000000000000000000" pitchFamily="2" charset="2"/>
              <a:buChar char="§"/>
            </a:pPr>
            <a:r>
              <a:rPr lang="en-US" sz="2000" b="1" dirty="0">
                <a:solidFill>
                  <a:prstClr val="black"/>
                </a:solidFill>
              </a:rPr>
              <a:t>Section H.2  </a:t>
            </a:r>
            <a:r>
              <a:rPr lang="en-US" sz="2000" b="1" kern="100" dirty="0">
                <a:effectLst/>
                <a:ea typeface="Times New Roman" panose="02020603050405020304" pitchFamily="18" charset="0"/>
              </a:rPr>
              <a:t>Davis Bacon Act</a:t>
            </a:r>
            <a:r>
              <a:rPr lang="en-US" sz="2000" kern="100" dirty="0">
                <a:effectLst/>
                <a:ea typeface="Times New Roman" panose="02020603050405020304" pitchFamily="18" charset="0"/>
              </a:rPr>
              <a:t>, 41 U.S.C. </a:t>
            </a:r>
            <a:r>
              <a:rPr lang="en-US" sz="2000" dirty="0">
                <a:effectLst/>
                <a:ea typeface="Times New Roman" panose="02020603050405020304" pitchFamily="18" charset="0"/>
              </a:rPr>
              <a:t>§ 351 </a:t>
            </a:r>
            <a:r>
              <a:rPr lang="en-US" sz="2000" i="1" dirty="0">
                <a:effectLst/>
                <a:ea typeface="Times New Roman" panose="02020603050405020304" pitchFamily="18" charset="0"/>
              </a:rPr>
              <a:t>et seq</a:t>
            </a:r>
            <a:r>
              <a:rPr lang="en-US" sz="2000" dirty="0">
                <a:effectLst/>
                <a:ea typeface="Times New Roman" panose="02020603050405020304" pitchFamily="18" charset="0"/>
              </a:rPr>
              <a:t>.</a:t>
            </a:r>
            <a:r>
              <a:rPr lang="en-US" sz="2000" kern="100" dirty="0">
                <a:effectLst/>
                <a:ea typeface="Times New Roman" panose="02020603050405020304" pitchFamily="18" charset="0"/>
              </a:rPr>
              <a:t>, and </a:t>
            </a:r>
            <a:r>
              <a:rPr lang="en-US" sz="2000" dirty="0">
                <a:effectLst/>
                <a:ea typeface="Times New Roman" panose="02020603050405020304" pitchFamily="18" charset="0"/>
              </a:rPr>
              <a:t>29 CFR 5.5 Davis Bacon Provision </a:t>
            </a:r>
            <a:r>
              <a:rPr lang="en-US" sz="2000" b="1" dirty="0">
                <a:effectLst/>
                <a:ea typeface="Times New Roman" panose="02020603050405020304" pitchFamily="18" charset="0"/>
              </a:rPr>
              <a:t>(Attachment J.4)</a:t>
            </a:r>
          </a:p>
          <a:p>
            <a:pPr marL="457200" indent="-457200">
              <a:buFont typeface="Wingdings" panose="05000000000000000000" pitchFamily="2" charset="2"/>
              <a:buChar char="§"/>
            </a:pPr>
            <a:endParaRPr lang="en-US" sz="2000" b="1" dirty="0">
              <a:solidFill>
                <a:prstClr val="black"/>
              </a:solidFill>
              <a:effectLst/>
              <a:ea typeface="Times New Roman" panose="02020603050405020304" pitchFamily="18" charset="0"/>
            </a:endParaRPr>
          </a:p>
          <a:p>
            <a:pPr marL="914400" lvl="1" indent="-457200">
              <a:buFont typeface="Wingdings" panose="05000000000000000000" pitchFamily="2" charset="2"/>
              <a:buChar char="§"/>
            </a:pPr>
            <a:r>
              <a:rPr lang="en-US" sz="2000" b="1" dirty="0">
                <a:solidFill>
                  <a:prstClr val="black"/>
                </a:solidFill>
              </a:rPr>
              <a:t>Section H.6 Living Wage Act - </a:t>
            </a:r>
            <a:r>
              <a:rPr lang="fr-FR" sz="2000" i="0" u="none" strike="noStrike" baseline="0" dirty="0">
                <a:solidFill>
                  <a:srgbClr val="002B3A"/>
                </a:solidFill>
              </a:rPr>
              <a:t>D.C. Code §§ 2-220.01 – 2-220.11  </a:t>
            </a:r>
            <a:r>
              <a:rPr lang="fr-FR" sz="2000" b="1" i="0" u="none" strike="noStrike" baseline="0" dirty="0">
                <a:solidFill>
                  <a:srgbClr val="002B3A"/>
                </a:solidFill>
              </a:rPr>
              <a:t>(Attachement J.8)</a:t>
            </a:r>
          </a:p>
          <a:p>
            <a:endParaRPr lang="fr-FR" sz="2000" i="0" u="none" strike="noStrike" baseline="0" dirty="0">
              <a:solidFill>
                <a:srgbClr val="002B3A"/>
              </a:solidFill>
            </a:endParaRPr>
          </a:p>
          <a:p>
            <a:pPr marL="914400" lvl="1" indent="-457200">
              <a:buFont typeface="Wingdings" panose="05000000000000000000" pitchFamily="2" charset="2"/>
              <a:buChar char="§"/>
            </a:pPr>
            <a:r>
              <a:rPr lang="en-US" sz="2000" b="1" dirty="0">
                <a:solidFill>
                  <a:prstClr val="black"/>
                </a:solidFill>
              </a:rPr>
              <a:t>Section H.7 Subcontracting Requirements</a:t>
            </a:r>
            <a:r>
              <a:rPr lang="en-US" sz="2000" dirty="0">
                <a:solidFill>
                  <a:prstClr val="black"/>
                </a:solidFill>
              </a:rPr>
              <a:t>– </a:t>
            </a:r>
            <a:r>
              <a:rPr lang="fr-FR" sz="2000" i="0" u="none" strike="noStrike" baseline="0" dirty="0">
                <a:solidFill>
                  <a:srgbClr val="002B3A"/>
                </a:solidFill>
              </a:rPr>
              <a:t>D.C. Code </a:t>
            </a:r>
            <a:r>
              <a:rPr lang="en-US" sz="2000" b="0" i="0" dirty="0">
                <a:solidFill>
                  <a:srgbClr val="000000"/>
                </a:solidFill>
                <a:effectLst/>
              </a:rPr>
              <a:t>§ 2–218.46 </a:t>
            </a:r>
            <a:r>
              <a:rPr lang="en-US" sz="2000" b="1" i="0" dirty="0">
                <a:solidFill>
                  <a:srgbClr val="000000"/>
                </a:solidFill>
                <a:effectLst/>
              </a:rPr>
              <a:t>(Attachment J.5)</a:t>
            </a:r>
          </a:p>
          <a:p>
            <a:endParaRPr lang="en-US" sz="2000" b="1" dirty="0">
              <a:solidFill>
                <a:prstClr val="black"/>
              </a:solidFill>
            </a:endParaRPr>
          </a:p>
        </p:txBody>
      </p:sp>
      <p:sp>
        <p:nvSpPr>
          <p:cNvPr id="5" name="TextBox 4">
            <a:extLst>
              <a:ext uri="{FF2B5EF4-FFF2-40B4-BE49-F238E27FC236}">
                <a16:creationId xmlns:a16="http://schemas.microsoft.com/office/drawing/2014/main" id="{4B0F9F2A-E423-4E54-AD42-CD33670275D5}"/>
              </a:ext>
            </a:extLst>
          </p:cNvPr>
          <p:cNvSpPr txBox="1"/>
          <p:nvPr/>
        </p:nvSpPr>
        <p:spPr>
          <a:xfrm>
            <a:off x="4421529" y="6295998"/>
            <a:ext cx="3009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65000"/>
                  </a:prstClr>
                </a:solidFill>
                <a:effectLst/>
                <a:uLnTx/>
                <a:uFillTx/>
                <a:latin typeface="Calibri Light"/>
                <a:ea typeface="+mn-ea"/>
                <a:cs typeface="+mn-cs"/>
              </a:rPr>
              <a:t>2</a:t>
            </a:r>
          </a:p>
        </p:txBody>
      </p:sp>
      <p:sp>
        <p:nvSpPr>
          <p:cNvPr id="2" name="Rectangle 1"/>
          <p:cNvSpPr/>
          <p:nvPr/>
        </p:nvSpPr>
        <p:spPr>
          <a:xfrm>
            <a:off x="376899" y="985722"/>
            <a:ext cx="3910045" cy="523220"/>
          </a:xfrm>
          <a:prstGeom prst="rect">
            <a:avLst/>
          </a:prstGeom>
        </p:spPr>
        <p:txBody>
          <a:bodyPr wrap="none">
            <a:spAutoFit/>
          </a:bodyPr>
          <a:lstStyle/>
          <a:p>
            <a:r>
              <a:rPr lang="en-US" sz="2800" b="1" dirty="0">
                <a:solidFill>
                  <a:srgbClr val="FF0000"/>
                </a:solidFill>
                <a:latin typeface="Arial Narrow" panose="020B0606020202030204" pitchFamily="34" charset="0"/>
              </a:rPr>
              <a:t>Invitation for Bid Overview</a:t>
            </a:r>
          </a:p>
        </p:txBody>
      </p:sp>
      <p:sp>
        <p:nvSpPr>
          <p:cNvPr id="3" name="Rectangle 2">
            <a:extLst>
              <a:ext uri="{FF2B5EF4-FFF2-40B4-BE49-F238E27FC236}">
                <a16:creationId xmlns:a16="http://schemas.microsoft.com/office/drawing/2014/main" id="{707C5B09-C32E-908F-4FAC-CAB9A466A42E}"/>
              </a:ext>
            </a:extLst>
          </p:cNvPr>
          <p:cNvSpPr/>
          <p:nvPr/>
        </p:nvSpPr>
        <p:spPr>
          <a:xfrm>
            <a:off x="68702" y="204008"/>
            <a:ext cx="8705653" cy="830997"/>
          </a:xfrm>
          <a:prstGeom prst="rect">
            <a:avLst/>
          </a:prstGeom>
        </p:spPr>
        <p:txBody>
          <a:bodyPr wrap="square">
            <a:spAutoFit/>
          </a:bodyPr>
          <a:lstStyle/>
          <a:p>
            <a:pPr lvl="0" algn="ctr" defTabSz="914400">
              <a:spcBef>
                <a:spcPct val="0"/>
              </a:spcBef>
              <a:defRPr/>
            </a:pPr>
            <a:r>
              <a:rPr lang="en-US" sz="1600" b="1" dirty="0">
                <a:latin typeface="Arial Narrow" panose="020B0604020202020204" pitchFamily="34" charset="0"/>
              </a:rPr>
              <a:t>Pre-Bid Conference: </a:t>
            </a:r>
          </a:p>
          <a:p>
            <a:pPr lvl="0" algn="ctr" defTabSz="914400">
              <a:spcBef>
                <a:spcPct val="0"/>
              </a:spcBef>
              <a:defRPr/>
            </a:pPr>
            <a:r>
              <a:rPr lang="en-US" sz="1600" b="1" dirty="0">
                <a:latin typeface="Arial Narrow" panose="020B0604020202020204" pitchFamily="34" charset="0"/>
              </a:rPr>
              <a:t>Redevelopment of St. Elizabeths East Campus Sycamore Drive SE Infrastructure Improvements </a:t>
            </a:r>
            <a:r>
              <a:rPr lang="en-US" sz="1600" b="1" dirty="0" err="1">
                <a:latin typeface="Arial Narrow" panose="020B0604020202020204" pitchFamily="34" charset="0"/>
              </a:rPr>
              <a:t>ments</a:t>
            </a:r>
            <a:endParaRPr lang="en-US" sz="1600" b="1" dirty="0">
              <a:latin typeface="Arial Narrow" panose="020B0604020202020204" pitchFamily="34" charset="0"/>
            </a:endParaRPr>
          </a:p>
          <a:p>
            <a:pPr lvl="0" algn="ctr" defTabSz="914400">
              <a:spcBef>
                <a:spcPct val="0"/>
              </a:spcBef>
              <a:defRPr/>
            </a:pPr>
            <a:endParaRPr lang="en-US" sz="1600" b="1" dirty="0">
              <a:latin typeface="Arial Narrow" panose="020B0604020202020204" pitchFamily="34" charset="0"/>
            </a:endParaRPr>
          </a:p>
        </p:txBody>
      </p:sp>
    </p:spTree>
    <p:extLst>
      <p:ext uri="{BB962C8B-B14F-4D97-AF65-F5344CB8AC3E}">
        <p14:creationId xmlns:p14="http://schemas.microsoft.com/office/powerpoint/2010/main" val="2050561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D66F8E-67B2-412A-AE10-B47DF7489001}"/>
              </a:ext>
            </a:extLst>
          </p:cNvPr>
          <p:cNvSpPr/>
          <p:nvPr/>
        </p:nvSpPr>
        <p:spPr>
          <a:xfrm>
            <a:off x="376899" y="1508942"/>
            <a:ext cx="8089258" cy="4708981"/>
          </a:xfrm>
          <a:prstGeom prst="rect">
            <a:avLst/>
          </a:prstGeom>
        </p:spPr>
        <p:txBody>
          <a:bodyPr wrap="square">
            <a:spAutoFit/>
          </a:bodyPr>
          <a:lstStyle/>
          <a:p>
            <a:pPr marL="457200" indent="-457200">
              <a:buFont typeface="Wingdings" panose="05000000000000000000" pitchFamily="2" charset="2"/>
              <a:buChar char="§"/>
            </a:pPr>
            <a:r>
              <a:rPr lang="en-US" sz="2000" b="1" dirty="0">
                <a:solidFill>
                  <a:prstClr val="black"/>
                </a:solidFill>
              </a:rPr>
              <a:t>Contract Clauses</a:t>
            </a:r>
          </a:p>
          <a:p>
            <a:endParaRPr lang="en-US" sz="2000" dirty="0">
              <a:solidFill>
                <a:prstClr val="black"/>
              </a:solidFill>
            </a:endParaRPr>
          </a:p>
          <a:p>
            <a:pPr marL="914400" lvl="1" indent="-457200">
              <a:buFont typeface="Wingdings" panose="05000000000000000000" pitchFamily="2" charset="2"/>
              <a:buChar char="§"/>
            </a:pPr>
            <a:r>
              <a:rPr lang="en-US" sz="2000" b="1" dirty="0">
                <a:solidFill>
                  <a:prstClr val="black"/>
                </a:solidFill>
              </a:rPr>
              <a:t>Section I.1 Standard Contract Provisions </a:t>
            </a:r>
            <a:r>
              <a:rPr lang="en-US" sz="2000" dirty="0">
                <a:solidFill>
                  <a:prstClr val="black"/>
                </a:solidFill>
              </a:rPr>
              <a:t>(</a:t>
            </a:r>
            <a:r>
              <a:rPr lang="en-US" sz="2000" b="1" dirty="0">
                <a:solidFill>
                  <a:prstClr val="black"/>
                </a:solidFill>
              </a:rPr>
              <a:t>Attachment J.3)</a:t>
            </a:r>
          </a:p>
          <a:p>
            <a:endParaRPr lang="en-US" sz="2000" dirty="0">
              <a:solidFill>
                <a:prstClr val="black"/>
              </a:solidFill>
            </a:endParaRPr>
          </a:p>
          <a:p>
            <a:pPr marL="914400" lvl="1" indent="-457200">
              <a:buFont typeface="Wingdings" panose="05000000000000000000" pitchFamily="2" charset="2"/>
              <a:buChar char="§"/>
            </a:pPr>
            <a:r>
              <a:rPr lang="en-US" sz="2000" b="1" dirty="0">
                <a:solidFill>
                  <a:prstClr val="black"/>
                </a:solidFill>
              </a:rPr>
              <a:t>Section I.9 Insurance Requirements</a:t>
            </a:r>
          </a:p>
          <a:p>
            <a:endParaRPr lang="en-US" sz="2000" b="1" dirty="0">
              <a:solidFill>
                <a:prstClr val="black"/>
              </a:solidFill>
            </a:endParaRPr>
          </a:p>
          <a:p>
            <a:pPr marL="914400" lvl="1" indent="-457200">
              <a:buFont typeface="Wingdings" panose="05000000000000000000" pitchFamily="2" charset="2"/>
              <a:buChar char="§"/>
            </a:pPr>
            <a:r>
              <a:rPr lang="en-US" sz="2000" b="1" dirty="0">
                <a:solidFill>
                  <a:prstClr val="black"/>
                </a:solidFill>
              </a:rPr>
              <a:t>Section I.10 Equal Employment Opportunity </a:t>
            </a:r>
            <a:r>
              <a:rPr lang="en-US" sz="2000" dirty="0">
                <a:effectLst/>
                <a:ea typeface="Times New Roman" panose="02020603050405020304" pitchFamily="18" charset="0"/>
              </a:rPr>
              <a:t>District of Columbia Administrative Issuance System, Mayor’s Order 85-85 dated June 10, 1985 </a:t>
            </a:r>
            <a:r>
              <a:rPr lang="en-US" sz="2000" b="1" dirty="0">
                <a:solidFill>
                  <a:prstClr val="black"/>
                </a:solidFill>
                <a:effectLst/>
                <a:ea typeface="Times New Roman" panose="02020603050405020304" pitchFamily="18" charset="0"/>
              </a:rPr>
              <a:t>(Attachment J.7)</a:t>
            </a:r>
          </a:p>
          <a:p>
            <a:endParaRPr lang="en-US" sz="2000" b="1" dirty="0">
              <a:solidFill>
                <a:prstClr val="black"/>
              </a:solidFill>
              <a:effectLst/>
              <a:ea typeface="Times New Roman" panose="02020603050405020304" pitchFamily="18" charset="0"/>
            </a:endParaRPr>
          </a:p>
          <a:p>
            <a:pPr marL="914400" lvl="1" indent="-457200">
              <a:buFont typeface="Wingdings" panose="05000000000000000000" pitchFamily="2" charset="2"/>
              <a:buChar char="§"/>
            </a:pPr>
            <a:r>
              <a:rPr lang="en-US" sz="2000" b="1" dirty="0">
                <a:solidFill>
                  <a:prstClr val="black"/>
                </a:solidFill>
              </a:rPr>
              <a:t>Section I.15 Bonds</a:t>
            </a:r>
          </a:p>
          <a:p>
            <a:pPr marL="1371600" lvl="2" indent="-457200">
              <a:buFont typeface="Wingdings" panose="05000000000000000000" pitchFamily="2" charset="2"/>
              <a:buChar char="§"/>
            </a:pPr>
            <a:r>
              <a:rPr lang="en-US" sz="2000" dirty="0">
                <a:solidFill>
                  <a:prstClr val="black"/>
                </a:solidFill>
              </a:rPr>
              <a:t>Bid Bond</a:t>
            </a:r>
          </a:p>
          <a:p>
            <a:pPr marL="1371600" lvl="2" indent="-457200">
              <a:buFont typeface="Wingdings" panose="05000000000000000000" pitchFamily="2" charset="2"/>
              <a:buChar char="§"/>
            </a:pPr>
            <a:r>
              <a:rPr lang="en-US" sz="2000" dirty="0">
                <a:solidFill>
                  <a:prstClr val="black"/>
                </a:solidFill>
              </a:rPr>
              <a:t>Payment and Performance Bonds</a:t>
            </a:r>
          </a:p>
          <a:p>
            <a:pPr marL="1371600" lvl="2" indent="-457200">
              <a:buFont typeface="Wingdings" panose="05000000000000000000" pitchFamily="2" charset="2"/>
              <a:buChar char="§"/>
            </a:pPr>
            <a:r>
              <a:rPr lang="en-US" sz="2000" dirty="0">
                <a:solidFill>
                  <a:prstClr val="black"/>
                </a:solidFill>
              </a:rPr>
              <a:t>Maintenance Bond</a:t>
            </a:r>
          </a:p>
          <a:p>
            <a:endParaRPr lang="en-US" sz="2000" b="1" dirty="0">
              <a:solidFill>
                <a:prstClr val="black"/>
              </a:solidFill>
            </a:endParaRPr>
          </a:p>
        </p:txBody>
      </p:sp>
      <p:sp>
        <p:nvSpPr>
          <p:cNvPr id="5" name="TextBox 4">
            <a:extLst>
              <a:ext uri="{FF2B5EF4-FFF2-40B4-BE49-F238E27FC236}">
                <a16:creationId xmlns:a16="http://schemas.microsoft.com/office/drawing/2014/main" id="{4B0F9F2A-E423-4E54-AD42-CD33670275D5}"/>
              </a:ext>
            </a:extLst>
          </p:cNvPr>
          <p:cNvSpPr txBox="1"/>
          <p:nvPr/>
        </p:nvSpPr>
        <p:spPr>
          <a:xfrm>
            <a:off x="4421529" y="6295998"/>
            <a:ext cx="3009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65000"/>
                  </a:prstClr>
                </a:solidFill>
                <a:effectLst/>
                <a:uLnTx/>
                <a:uFillTx/>
                <a:latin typeface="Calibri Light"/>
                <a:ea typeface="+mn-ea"/>
                <a:cs typeface="+mn-cs"/>
              </a:rPr>
              <a:t>2</a:t>
            </a:r>
          </a:p>
        </p:txBody>
      </p:sp>
      <p:sp>
        <p:nvSpPr>
          <p:cNvPr id="2" name="Rectangle 1"/>
          <p:cNvSpPr/>
          <p:nvPr/>
        </p:nvSpPr>
        <p:spPr>
          <a:xfrm>
            <a:off x="376899" y="985722"/>
            <a:ext cx="3910045" cy="523220"/>
          </a:xfrm>
          <a:prstGeom prst="rect">
            <a:avLst/>
          </a:prstGeom>
        </p:spPr>
        <p:txBody>
          <a:bodyPr wrap="none">
            <a:spAutoFit/>
          </a:bodyPr>
          <a:lstStyle/>
          <a:p>
            <a:r>
              <a:rPr lang="en-US" sz="2800" b="1" dirty="0">
                <a:solidFill>
                  <a:srgbClr val="FF0000"/>
                </a:solidFill>
                <a:latin typeface="Arial Narrow" panose="020B0606020202030204" pitchFamily="34" charset="0"/>
              </a:rPr>
              <a:t>Invitation for Bid Overview</a:t>
            </a:r>
          </a:p>
        </p:txBody>
      </p:sp>
      <p:sp>
        <p:nvSpPr>
          <p:cNvPr id="3" name="Rectangle 2">
            <a:extLst>
              <a:ext uri="{FF2B5EF4-FFF2-40B4-BE49-F238E27FC236}">
                <a16:creationId xmlns:a16="http://schemas.microsoft.com/office/drawing/2014/main" id="{707C5B09-C32E-908F-4FAC-CAB9A466A42E}"/>
              </a:ext>
            </a:extLst>
          </p:cNvPr>
          <p:cNvSpPr/>
          <p:nvPr/>
        </p:nvSpPr>
        <p:spPr>
          <a:xfrm>
            <a:off x="68702" y="204008"/>
            <a:ext cx="8705653" cy="830997"/>
          </a:xfrm>
          <a:prstGeom prst="rect">
            <a:avLst/>
          </a:prstGeom>
        </p:spPr>
        <p:txBody>
          <a:bodyPr wrap="square">
            <a:spAutoFit/>
          </a:bodyPr>
          <a:lstStyle/>
          <a:p>
            <a:pPr lvl="0" algn="ctr" defTabSz="914400">
              <a:spcBef>
                <a:spcPct val="0"/>
              </a:spcBef>
              <a:defRPr/>
            </a:pPr>
            <a:r>
              <a:rPr lang="en-US" sz="1600" b="1" dirty="0">
                <a:latin typeface="Arial Narrow" panose="020B0604020202020204" pitchFamily="34" charset="0"/>
              </a:rPr>
              <a:t>Pre-Bid Conference: </a:t>
            </a:r>
          </a:p>
          <a:p>
            <a:pPr lvl="0" algn="ctr" defTabSz="914400">
              <a:spcBef>
                <a:spcPct val="0"/>
              </a:spcBef>
              <a:defRPr/>
            </a:pPr>
            <a:r>
              <a:rPr lang="en-US" sz="1600" b="1" dirty="0">
                <a:latin typeface="Arial Narrow" panose="020B0604020202020204" pitchFamily="34" charset="0"/>
              </a:rPr>
              <a:t>Redevelopment of St. Elizabeths East Campus Sycamore Drive SE Infrastructure Improvements</a:t>
            </a:r>
          </a:p>
          <a:p>
            <a:pPr lvl="0" algn="ctr" defTabSz="914400">
              <a:spcBef>
                <a:spcPct val="0"/>
              </a:spcBef>
              <a:defRPr/>
            </a:pPr>
            <a:endParaRPr lang="en-US" sz="1600" b="1" dirty="0">
              <a:latin typeface="Arial Narrow" panose="020B0604020202020204" pitchFamily="34" charset="0"/>
            </a:endParaRPr>
          </a:p>
        </p:txBody>
      </p:sp>
    </p:spTree>
    <p:extLst>
      <p:ext uri="{BB962C8B-B14F-4D97-AF65-F5344CB8AC3E}">
        <p14:creationId xmlns:p14="http://schemas.microsoft.com/office/powerpoint/2010/main" val="400288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D66F8E-67B2-412A-AE10-B47DF7489001}"/>
              </a:ext>
            </a:extLst>
          </p:cNvPr>
          <p:cNvSpPr/>
          <p:nvPr/>
        </p:nvSpPr>
        <p:spPr>
          <a:xfrm>
            <a:off x="219173" y="1587136"/>
            <a:ext cx="8705653" cy="4585871"/>
          </a:xfrm>
          <a:prstGeom prst="rect">
            <a:avLst/>
          </a:prstGeom>
        </p:spPr>
        <p:txBody>
          <a:bodyPr wrap="square">
            <a:spAutoFit/>
          </a:bodyPr>
          <a:lstStyle/>
          <a:p>
            <a:pPr marL="457200" indent="-457200">
              <a:buFont typeface="Wingdings" panose="05000000000000000000" pitchFamily="2" charset="2"/>
              <a:buChar char="§"/>
            </a:pPr>
            <a:r>
              <a:rPr lang="en-US" sz="2000" b="1" dirty="0">
                <a:solidFill>
                  <a:prstClr val="black"/>
                </a:solidFill>
              </a:rPr>
              <a:t>Section L Instructions to Bidders</a:t>
            </a:r>
          </a:p>
          <a:p>
            <a:endParaRPr lang="en-US" sz="2000" dirty="0">
              <a:solidFill>
                <a:prstClr val="black"/>
              </a:solidFill>
            </a:endParaRPr>
          </a:p>
          <a:p>
            <a:pPr marL="914400" lvl="1" indent="-457200">
              <a:buFont typeface="Wingdings" panose="05000000000000000000" pitchFamily="2" charset="2"/>
              <a:buChar char="§"/>
            </a:pPr>
            <a:r>
              <a:rPr lang="en-US" sz="2000" b="1" dirty="0">
                <a:solidFill>
                  <a:prstClr val="black"/>
                </a:solidFill>
              </a:rPr>
              <a:t>Section L.1 Method of Award </a:t>
            </a:r>
            <a:r>
              <a:rPr lang="en-US" dirty="0"/>
              <a:t>The District intends to make one contract award resulting from this Solicitation to the responsive and responsible Bidder who has the lowest evaluated bid.</a:t>
            </a:r>
            <a:endParaRPr lang="en-US" sz="2000" b="1" dirty="0">
              <a:solidFill>
                <a:prstClr val="black"/>
              </a:solidFill>
            </a:endParaRPr>
          </a:p>
          <a:p>
            <a:endParaRPr lang="en-US" sz="2000" dirty="0">
              <a:solidFill>
                <a:prstClr val="black"/>
              </a:solidFill>
            </a:endParaRPr>
          </a:p>
          <a:p>
            <a:pPr marL="914400" lvl="1" indent="-457200">
              <a:buFont typeface="Wingdings" panose="05000000000000000000" pitchFamily="2" charset="2"/>
              <a:buChar char="§"/>
            </a:pPr>
            <a:r>
              <a:rPr lang="en-US" sz="2000" b="1" dirty="0">
                <a:solidFill>
                  <a:prstClr val="black"/>
                </a:solidFill>
              </a:rPr>
              <a:t>Section L.2 Due Date </a:t>
            </a:r>
            <a:r>
              <a:rPr lang="en-US" dirty="0"/>
              <a:t>Bids must be submitted electronically to </a:t>
            </a:r>
            <a:r>
              <a:rPr lang="en-US" u="sng" dirty="0">
                <a:hlinkClick r:id="rId3"/>
              </a:rPr>
              <a:t>https://procurement.opengov.com/portal/dc</a:t>
            </a:r>
            <a:r>
              <a:rPr lang="en-US" dirty="0"/>
              <a:t> no later than </a:t>
            </a:r>
            <a:r>
              <a:rPr lang="en-US" b="1" dirty="0"/>
              <a:t>2:00PM January 21, 2026</a:t>
            </a:r>
            <a:r>
              <a:rPr lang="en-US" dirty="0"/>
              <a:t>. </a:t>
            </a:r>
            <a:endParaRPr lang="en-US" sz="2000" b="1" dirty="0">
              <a:solidFill>
                <a:prstClr val="black"/>
              </a:solidFill>
            </a:endParaRPr>
          </a:p>
          <a:p>
            <a:pPr lvl="1"/>
            <a:endParaRPr lang="en-US" sz="2000" b="1" dirty="0">
              <a:solidFill>
                <a:prstClr val="black"/>
              </a:solidFill>
            </a:endParaRPr>
          </a:p>
          <a:p>
            <a:pPr marL="800100" lvl="1" indent="-342900">
              <a:buFont typeface="Wingdings" panose="05000000000000000000" pitchFamily="2" charset="2"/>
              <a:buChar char="§"/>
            </a:pPr>
            <a:r>
              <a:rPr lang="en-US" sz="2000" b="1" dirty="0">
                <a:solidFill>
                  <a:prstClr val="black"/>
                </a:solidFill>
              </a:rPr>
              <a:t>Section L.7 Questions About the Solicitation 4:00pm December 29, 2025</a:t>
            </a:r>
            <a:endParaRPr lang="en-US" sz="2000" dirty="0">
              <a:solidFill>
                <a:prstClr val="black"/>
              </a:solidFill>
            </a:endParaRPr>
          </a:p>
          <a:p>
            <a:pPr marL="342900" indent="-342900">
              <a:buFont typeface="Wingdings" panose="05000000000000000000" pitchFamily="2" charset="2"/>
              <a:buChar char="§"/>
            </a:pPr>
            <a:endParaRPr lang="en-US" sz="2000" b="1" dirty="0">
              <a:solidFill>
                <a:prstClr val="black"/>
              </a:solidFill>
            </a:endParaRPr>
          </a:p>
          <a:p>
            <a:pPr marL="800100" lvl="1" indent="-342900">
              <a:buFont typeface="Wingdings" panose="05000000000000000000" pitchFamily="2" charset="2"/>
              <a:buChar char="§"/>
            </a:pPr>
            <a:r>
              <a:rPr lang="en-US" sz="2000" b="1" dirty="0">
                <a:solidFill>
                  <a:prstClr val="black"/>
                </a:solidFill>
              </a:rPr>
              <a:t>Section L.16 Standards of Responsibility</a:t>
            </a:r>
          </a:p>
          <a:p>
            <a:pPr marL="1257300" lvl="2" indent="-342900">
              <a:buFont typeface="Wingdings" panose="05000000000000000000" pitchFamily="2" charset="2"/>
              <a:buChar char="§"/>
            </a:pPr>
            <a:r>
              <a:rPr lang="en-US" sz="2000" dirty="0">
                <a:solidFill>
                  <a:prstClr val="black"/>
                </a:solidFill>
              </a:rPr>
              <a:t>Section L.16.3 Special Standards of Responsibility</a:t>
            </a:r>
          </a:p>
          <a:p>
            <a:pPr marL="1257300" lvl="2" indent="-342900">
              <a:buFont typeface="Wingdings" panose="05000000000000000000" pitchFamily="2" charset="2"/>
              <a:buChar char="§"/>
            </a:pPr>
            <a:endParaRPr lang="en-US" sz="2000" b="1" dirty="0">
              <a:solidFill>
                <a:prstClr val="black"/>
              </a:solidFill>
            </a:endParaRPr>
          </a:p>
        </p:txBody>
      </p:sp>
      <p:sp>
        <p:nvSpPr>
          <p:cNvPr id="5" name="TextBox 4">
            <a:extLst>
              <a:ext uri="{FF2B5EF4-FFF2-40B4-BE49-F238E27FC236}">
                <a16:creationId xmlns:a16="http://schemas.microsoft.com/office/drawing/2014/main" id="{4B0F9F2A-E423-4E54-AD42-CD33670275D5}"/>
              </a:ext>
            </a:extLst>
          </p:cNvPr>
          <p:cNvSpPr txBox="1"/>
          <p:nvPr/>
        </p:nvSpPr>
        <p:spPr>
          <a:xfrm>
            <a:off x="4421529" y="6295998"/>
            <a:ext cx="3009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65000"/>
                  </a:prstClr>
                </a:solidFill>
                <a:effectLst/>
                <a:uLnTx/>
                <a:uFillTx/>
                <a:latin typeface="Calibri Light"/>
                <a:ea typeface="+mn-ea"/>
                <a:cs typeface="+mn-cs"/>
              </a:rPr>
              <a:t>2</a:t>
            </a:r>
          </a:p>
        </p:txBody>
      </p:sp>
      <p:sp>
        <p:nvSpPr>
          <p:cNvPr id="2" name="Rectangle 1"/>
          <p:cNvSpPr/>
          <p:nvPr/>
        </p:nvSpPr>
        <p:spPr>
          <a:xfrm>
            <a:off x="376899" y="985722"/>
            <a:ext cx="3910045" cy="523220"/>
          </a:xfrm>
          <a:prstGeom prst="rect">
            <a:avLst/>
          </a:prstGeom>
        </p:spPr>
        <p:txBody>
          <a:bodyPr wrap="none">
            <a:spAutoFit/>
          </a:bodyPr>
          <a:lstStyle/>
          <a:p>
            <a:r>
              <a:rPr lang="en-US" sz="2800" b="1" dirty="0">
                <a:solidFill>
                  <a:srgbClr val="FF0000"/>
                </a:solidFill>
                <a:latin typeface="Arial Narrow" panose="020B0606020202030204" pitchFamily="34" charset="0"/>
              </a:rPr>
              <a:t>Invitation for Bid Overview</a:t>
            </a:r>
          </a:p>
        </p:txBody>
      </p:sp>
      <p:sp>
        <p:nvSpPr>
          <p:cNvPr id="3" name="Rectangle 2">
            <a:extLst>
              <a:ext uri="{FF2B5EF4-FFF2-40B4-BE49-F238E27FC236}">
                <a16:creationId xmlns:a16="http://schemas.microsoft.com/office/drawing/2014/main" id="{707C5B09-C32E-908F-4FAC-CAB9A466A42E}"/>
              </a:ext>
            </a:extLst>
          </p:cNvPr>
          <p:cNvSpPr/>
          <p:nvPr/>
        </p:nvSpPr>
        <p:spPr>
          <a:xfrm>
            <a:off x="68702" y="204008"/>
            <a:ext cx="8705653" cy="830997"/>
          </a:xfrm>
          <a:prstGeom prst="rect">
            <a:avLst/>
          </a:prstGeom>
        </p:spPr>
        <p:txBody>
          <a:bodyPr wrap="square">
            <a:spAutoFit/>
          </a:bodyPr>
          <a:lstStyle/>
          <a:p>
            <a:pPr lvl="0" algn="ctr" defTabSz="914400">
              <a:spcBef>
                <a:spcPct val="0"/>
              </a:spcBef>
              <a:defRPr/>
            </a:pPr>
            <a:r>
              <a:rPr lang="en-US" sz="1600" b="1" dirty="0">
                <a:latin typeface="Arial Narrow" panose="020B0604020202020204" pitchFamily="34" charset="0"/>
              </a:rPr>
              <a:t>Pre-Bid Conference: </a:t>
            </a:r>
          </a:p>
          <a:p>
            <a:pPr lvl="0" algn="ctr" defTabSz="914400">
              <a:spcBef>
                <a:spcPct val="0"/>
              </a:spcBef>
              <a:defRPr/>
            </a:pPr>
            <a:r>
              <a:rPr lang="en-US" sz="1600" b="1" dirty="0">
                <a:latin typeface="Arial Narrow" panose="020B0604020202020204" pitchFamily="34" charset="0"/>
              </a:rPr>
              <a:t>Redevelopment of St. Elizabeths East Campus Sycamore Drive SE Infrastructure Improvements</a:t>
            </a:r>
          </a:p>
          <a:p>
            <a:pPr lvl="0" algn="ctr" defTabSz="914400">
              <a:spcBef>
                <a:spcPct val="0"/>
              </a:spcBef>
              <a:defRPr/>
            </a:pPr>
            <a:endParaRPr lang="en-US" sz="1600" b="1" dirty="0">
              <a:latin typeface="Arial Narrow" panose="020B0604020202020204" pitchFamily="34" charset="0"/>
            </a:endParaRPr>
          </a:p>
        </p:txBody>
      </p:sp>
    </p:spTree>
    <p:extLst>
      <p:ext uri="{BB962C8B-B14F-4D97-AF65-F5344CB8AC3E}">
        <p14:creationId xmlns:p14="http://schemas.microsoft.com/office/powerpoint/2010/main" val="979931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3686" y="863834"/>
            <a:ext cx="2844048" cy="495264"/>
          </a:xfrm>
          <a:prstGeom prst="rect">
            <a:avLst/>
          </a:prstGeom>
        </p:spPr>
        <p:txBody>
          <a:bodyPr wrap="none">
            <a:spAutoFit/>
          </a:bodyPr>
          <a:lstStyle/>
          <a:p>
            <a:pPr>
              <a:lnSpc>
                <a:spcPct val="150000"/>
              </a:lnSpc>
            </a:pPr>
            <a:r>
              <a:rPr lang="en-US" sz="2000" b="1" dirty="0">
                <a:solidFill>
                  <a:srgbClr val="FF0000"/>
                </a:solidFill>
                <a:latin typeface="Arial Narrow" panose="020B0606020202030204" pitchFamily="34" charset="0"/>
              </a:rPr>
              <a:t>Invitation for Bid Overview</a:t>
            </a:r>
          </a:p>
        </p:txBody>
      </p:sp>
      <p:sp>
        <p:nvSpPr>
          <p:cNvPr id="14" name="Rectangle 13"/>
          <p:cNvSpPr/>
          <p:nvPr/>
        </p:nvSpPr>
        <p:spPr>
          <a:xfrm>
            <a:off x="5046133" y="1592934"/>
            <a:ext cx="1190061" cy="138499"/>
          </a:xfrm>
          <a:prstGeom prst="rect">
            <a:avLst/>
          </a:prstGeom>
          <a:solidFill>
            <a:schemeClr val="bg1"/>
          </a:solidFill>
        </p:spPr>
        <p:txBody>
          <a:bodyPr wrap="square">
            <a:spAutoFit/>
          </a:bodyPr>
          <a:lstStyle/>
          <a:p>
            <a:endParaRPr lang="en-US" sz="300" b="1"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488" y="6282267"/>
            <a:ext cx="1250325" cy="430278"/>
          </a:xfrm>
          <a:prstGeom prst="rect">
            <a:avLst/>
          </a:prstGeom>
        </p:spPr>
      </p:pic>
      <p:sp>
        <p:nvSpPr>
          <p:cNvPr id="20" name="Rectangle 19">
            <a:extLst>
              <a:ext uri="{FF2B5EF4-FFF2-40B4-BE49-F238E27FC236}">
                <a16:creationId xmlns:a16="http://schemas.microsoft.com/office/drawing/2014/main" id="{D1A9FC4D-447C-4B4B-8A0D-57BE7D282A54}"/>
              </a:ext>
            </a:extLst>
          </p:cNvPr>
          <p:cNvSpPr/>
          <p:nvPr/>
        </p:nvSpPr>
        <p:spPr>
          <a:xfrm>
            <a:off x="0" y="280460"/>
            <a:ext cx="8705653" cy="523220"/>
          </a:xfrm>
          <a:prstGeom prst="rect">
            <a:avLst/>
          </a:prstGeom>
        </p:spPr>
        <p:txBody>
          <a:bodyPr wrap="square">
            <a:spAutoFit/>
          </a:bodyPr>
          <a:lstStyle/>
          <a:p>
            <a:pPr lvl="0" algn="ctr" defTabSz="914400">
              <a:spcBef>
                <a:spcPct val="0"/>
              </a:spcBef>
              <a:defRPr/>
            </a:pPr>
            <a:r>
              <a:rPr lang="en-US" sz="1400" b="1" dirty="0">
                <a:latin typeface="Arial Narrow" panose="020B0604020202020204" pitchFamily="34" charset="0"/>
              </a:rPr>
              <a:t>Pre-Bid Conference: </a:t>
            </a:r>
          </a:p>
          <a:p>
            <a:pPr lvl="0" algn="ctr" defTabSz="914400">
              <a:spcBef>
                <a:spcPct val="0"/>
              </a:spcBef>
              <a:defRPr/>
            </a:pPr>
            <a:r>
              <a:rPr lang="en-US" sz="1400" b="1" dirty="0">
                <a:latin typeface="Arial Narrow" panose="020B0604020202020204" pitchFamily="34" charset="0"/>
              </a:rPr>
              <a:t>Redevelopment of St. Elizabeths East Campus Sycamore Drive SE Infrastructure Improvements</a:t>
            </a:r>
          </a:p>
        </p:txBody>
      </p:sp>
      <p:sp>
        <p:nvSpPr>
          <p:cNvPr id="5" name="Rectangle 4">
            <a:extLst>
              <a:ext uri="{FF2B5EF4-FFF2-40B4-BE49-F238E27FC236}">
                <a16:creationId xmlns:a16="http://schemas.microsoft.com/office/drawing/2014/main" id="{9591D732-2910-454F-877F-2D0F569C4D92}"/>
              </a:ext>
            </a:extLst>
          </p:cNvPr>
          <p:cNvSpPr/>
          <p:nvPr/>
        </p:nvSpPr>
        <p:spPr>
          <a:xfrm>
            <a:off x="566412" y="1731433"/>
            <a:ext cx="7441527" cy="2153731"/>
          </a:xfrm>
          <a:prstGeom prst="rect">
            <a:avLst/>
          </a:prstGeom>
        </p:spPr>
        <p:txBody>
          <a:bodyPr wrap="square">
            <a:spAutoFit/>
          </a:bodyPr>
          <a:lstStyle/>
          <a:p>
            <a:pPr algn="just">
              <a:lnSpc>
                <a:spcPct val="107000"/>
              </a:lnSpc>
            </a:pPr>
            <a:r>
              <a:rPr lang="en-US" sz="1800" b="1" kern="0" dirty="0">
                <a:effectLst/>
                <a:ea typeface="Aptos" panose="020B0004020202020204" pitchFamily="34" charset="0"/>
                <a:cs typeface="Times New Roman" panose="02020603050405020304" pitchFamily="18" charset="0"/>
              </a:rPr>
              <a:t>L.16.3 S</a:t>
            </a:r>
            <a:r>
              <a:rPr lang="en-US" sz="1800" b="1" kern="0" dirty="0">
                <a:effectLst/>
                <a:ea typeface="Aptos" panose="020B0004020202020204" pitchFamily="34" charset="0"/>
                <a:cs typeface="TimesNewRomanPS-BoldMT"/>
              </a:rPr>
              <a:t>pecial Standards of Responsibility</a:t>
            </a:r>
            <a:endParaRPr lang="en-US" sz="1800" kern="100" dirty="0">
              <a:effectLst/>
              <a:ea typeface="Aptos" panose="020B0004020202020204" pitchFamily="34" charset="0"/>
              <a:cs typeface="Times New Roman" panose="02020603050405020304" pitchFamily="18" charset="0"/>
            </a:endParaRPr>
          </a:p>
          <a:p>
            <a:pPr algn="just">
              <a:lnSpc>
                <a:spcPct val="107000"/>
              </a:lnSpc>
            </a:pPr>
            <a:r>
              <a:rPr lang="en-US" dirty="0"/>
              <a:t>The Department has determined that it is important to the timely and successful completion of the Project that the Contractor and the Project Superintendent have specific expertise and experience similar in size and scope as those described in Section C.5 and the Contract Plans (</a:t>
            </a:r>
            <a:r>
              <a:rPr lang="en-US" b="1" dirty="0"/>
              <a:t>Attachment J.1.1</a:t>
            </a:r>
            <a:r>
              <a:rPr lang="en-US" dirty="0"/>
              <a:t>).  </a:t>
            </a:r>
          </a:p>
          <a:p>
            <a:pPr marL="0" marR="0" algn="just">
              <a:lnSpc>
                <a:spcPct val="107000"/>
              </a:lnSpc>
              <a:spcBef>
                <a:spcPts val="0"/>
              </a:spcBef>
              <a:spcAft>
                <a:spcPts val="0"/>
              </a:spcAft>
            </a:pPr>
            <a:endParaRPr lang="en-US" sz="1800" kern="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2030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8036" y="940079"/>
            <a:ext cx="2844048" cy="495264"/>
          </a:xfrm>
          <a:prstGeom prst="rect">
            <a:avLst/>
          </a:prstGeom>
        </p:spPr>
        <p:txBody>
          <a:bodyPr wrap="none">
            <a:spAutoFit/>
          </a:bodyPr>
          <a:lstStyle/>
          <a:p>
            <a:pPr>
              <a:lnSpc>
                <a:spcPct val="150000"/>
              </a:lnSpc>
            </a:pPr>
            <a:r>
              <a:rPr lang="en-US" sz="2000" b="1" dirty="0">
                <a:solidFill>
                  <a:srgbClr val="FF0000"/>
                </a:solidFill>
                <a:latin typeface="Arial Narrow" panose="020B0606020202030204" pitchFamily="34" charset="0"/>
              </a:rPr>
              <a:t>Invitation for Bid Overview</a:t>
            </a:r>
          </a:p>
        </p:txBody>
      </p:sp>
      <p:sp>
        <p:nvSpPr>
          <p:cNvPr id="14" name="Rectangle 13"/>
          <p:cNvSpPr/>
          <p:nvPr/>
        </p:nvSpPr>
        <p:spPr>
          <a:xfrm>
            <a:off x="5046133" y="1592934"/>
            <a:ext cx="1190061" cy="138499"/>
          </a:xfrm>
          <a:prstGeom prst="rect">
            <a:avLst/>
          </a:prstGeom>
          <a:solidFill>
            <a:schemeClr val="bg1"/>
          </a:solidFill>
        </p:spPr>
        <p:txBody>
          <a:bodyPr wrap="square">
            <a:spAutoFit/>
          </a:bodyPr>
          <a:lstStyle/>
          <a:p>
            <a:endParaRPr lang="en-US" sz="300" b="1"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488" y="6282267"/>
            <a:ext cx="1250325" cy="430278"/>
          </a:xfrm>
          <a:prstGeom prst="rect">
            <a:avLst/>
          </a:prstGeom>
        </p:spPr>
      </p:pic>
      <p:sp>
        <p:nvSpPr>
          <p:cNvPr id="20" name="Rectangle 19">
            <a:extLst>
              <a:ext uri="{FF2B5EF4-FFF2-40B4-BE49-F238E27FC236}">
                <a16:creationId xmlns:a16="http://schemas.microsoft.com/office/drawing/2014/main" id="{D1A9FC4D-447C-4B4B-8A0D-57BE7D282A54}"/>
              </a:ext>
            </a:extLst>
          </p:cNvPr>
          <p:cNvSpPr/>
          <p:nvPr/>
        </p:nvSpPr>
        <p:spPr>
          <a:xfrm>
            <a:off x="0" y="280460"/>
            <a:ext cx="8705653" cy="523220"/>
          </a:xfrm>
          <a:prstGeom prst="rect">
            <a:avLst/>
          </a:prstGeom>
        </p:spPr>
        <p:txBody>
          <a:bodyPr wrap="square">
            <a:spAutoFit/>
          </a:bodyPr>
          <a:lstStyle/>
          <a:p>
            <a:pPr lvl="0" algn="ctr" defTabSz="914400">
              <a:spcBef>
                <a:spcPct val="0"/>
              </a:spcBef>
              <a:defRPr/>
            </a:pPr>
            <a:r>
              <a:rPr lang="en-US" sz="1400" b="1" dirty="0">
                <a:latin typeface="Arial Narrow" panose="020B0604020202020204" pitchFamily="34" charset="0"/>
              </a:rPr>
              <a:t>Pre-Bid Conference: </a:t>
            </a:r>
          </a:p>
          <a:p>
            <a:pPr lvl="0" algn="ctr" defTabSz="914400">
              <a:spcBef>
                <a:spcPct val="0"/>
              </a:spcBef>
              <a:defRPr/>
            </a:pPr>
            <a:r>
              <a:rPr lang="en-US" sz="1400" b="1" dirty="0">
                <a:latin typeface="Arial Narrow" panose="020B0604020202020204" pitchFamily="34" charset="0"/>
              </a:rPr>
              <a:t>Redevelopment of St. Elizabeths East Campus Sycamore Drive SE Infrastructure Improvements</a:t>
            </a:r>
          </a:p>
        </p:txBody>
      </p:sp>
      <p:sp>
        <p:nvSpPr>
          <p:cNvPr id="5" name="Rectangle 4">
            <a:extLst>
              <a:ext uri="{FF2B5EF4-FFF2-40B4-BE49-F238E27FC236}">
                <a16:creationId xmlns:a16="http://schemas.microsoft.com/office/drawing/2014/main" id="{9591D732-2910-454F-877F-2D0F569C4D92}"/>
              </a:ext>
            </a:extLst>
          </p:cNvPr>
          <p:cNvSpPr/>
          <p:nvPr/>
        </p:nvSpPr>
        <p:spPr>
          <a:xfrm>
            <a:off x="488036" y="1449850"/>
            <a:ext cx="6320672" cy="307777"/>
          </a:xfrm>
          <a:prstGeom prst="rect">
            <a:avLst/>
          </a:prstGeom>
        </p:spPr>
        <p:txBody>
          <a:bodyPr wrap="square">
            <a:spAutoFit/>
          </a:bodyPr>
          <a:lstStyle/>
          <a:p>
            <a:endParaRPr lang="en-US" sz="1400" dirty="0"/>
          </a:p>
        </p:txBody>
      </p:sp>
      <p:sp>
        <p:nvSpPr>
          <p:cNvPr id="3" name="TextBox 2">
            <a:extLst>
              <a:ext uri="{FF2B5EF4-FFF2-40B4-BE49-F238E27FC236}">
                <a16:creationId xmlns:a16="http://schemas.microsoft.com/office/drawing/2014/main" id="{220C123E-EA99-DE58-76CA-189FBAE3A761}"/>
              </a:ext>
            </a:extLst>
          </p:cNvPr>
          <p:cNvSpPr txBox="1"/>
          <p:nvPr/>
        </p:nvSpPr>
        <p:spPr>
          <a:xfrm>
            <a:off x="488036" y="1475407"/>
            <a:ext cx="7612977" cy="4038798"/>
          </a:xfrm>
          <a:prstGeom prst="rect">
            <a:avLst/>
          </a:prstGeom>
          <a:noFill/>
        </p:spPr>
        <p:txBody>
          <a:bodyPr wrap="square">
            <a:spAutoFit/>
          </a:bodyPr>
          <a:lstStyle/>
          <a:p>
            <a:r>
              <a:rPr lang="en-US" sz="2000" b="1" kern="0" dirty="0">
                <a:effectLst/>
                <a:ea typeface="Aptos" panose="020B0004020202020204" pitchFamily="34" charset="0"/>
                <a:cs typeface="Times New Roman" panose="02020603050405020304" pitchFamily="18" charset="0"/>
              </a:rPr>
              <a:t>L.16.3.1</a:t>
            </a:r>
            <a:r>
              <a:rPr lang="en-US" dirty="0"/>
              <a:t> The Department has determined that the </a:t>
            </a:r>
            <a:r>
              <a:rPr lang="en-US" b="1" dirty="0"/>
              <a:t>Bidder</a:t>
            </a:r>
            <a:r>
              <a:rPr lang="en-US" dirty="0"/>
              <a:t> have successfully completed a minimum of </a:t>
            </a:r>
            <a:r>
              <a:rPr lang="en-US" b="1" dirty="0"/>
              <a:t>three</a:t>
            </a:r>
            <a:r>
              <a:rPr lang="en-US" dirty="0"/>
              <a:t> (3) roadway projects within 15 miles of a metropolitan area with a population greater than 700,000 within the past seven (7) years with a contract value for each of $5,000,000 or greater.  In response to this Special Standard of Responsibility, the Bidder shall provide the following for each of the projects:</a:t>
            </a:r>
          </a:p>
          <a:p>
            <a:r>
              <a:rPr lang="en-US" dirty="0"/>
              <a:t> </a:t>
            </a:r>
          </a:p>
          <a:p>
            <a:pPr lvl="1"/>
            <a:r>
              <a:rPr lang="en-US" dirty="0"/>
              <a:t>Name;</a:t>
            </a:r>
          </a:p>
          <a:p>
            <a:pPr lvl="1"/>
            <a:r>
              <a:rPr lang="en-US" dirty="0"/>
              <a:t>Location/Address;</a:t>
            </a:r>
          </a:p>
          <a:p>
            <a:pPr lvl="1"/>
            <a:r>
              <a:rPr lang="en-US" dirty="0"/>
              <a:t>Owner;</a:t>
            </a:r>
          </a:p>
          <a:p>
            <a:pPr lvl="1"/>
            <a:r>
              <a:rPr lang="en-US" dirty="0"/>
              <a:t>Start Date and End Date;</a:t>
            </a:r>
          </a:p>
          <a:p>
            <a:pPr lvl="1"/>
            <a:r>
              <a:rPr lang="en-US" dirty="0"/>
              <a:t>Dollar Amount; and</a:t>
            </a:r>
          </a:p>
          <a:p>
            <a:pPr lvl="1"/>
            <a:r>
              <a:rPr lang="en-US" dirty="0"/>
              <a:t>Point of Contact name, phone number and email address.</a:t>
            </a:r>
          </a:p>
          <a:p>
            <a:pPr marL="0" marR="0" algn="just">
              <a:lnSpc>
                <a:spcPct val="107000"/>
              </a:lnSpc>
              <a:spcBef>
                <a:spcPts val="0"/>
              </a:spcBef>
              <a:spcAft>
                <a:spcPts val="0"/>
              </a:spcAft>
            </a:pPr>
            <a:endParaRPr lang="en-US"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2474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8035" y="834394"/>
            <a:ext cx="2844048" cy="495264"/>
          </a:xfrm>
          <a:prstGeom prst="rect">
            <a:avLst/>
          </a:prstGeom>
        </p:spPr>
        <p:txBody>
          <a:bodyPr wrap="none">
            <a:spAutoFit/>
          </a:bodyPr>
          <a:lstStyle/>
          <a:p>
            <a:pPr>
              <a:lnSpc>
                <a:spcPct val="150000"/>
              </a:lnSpc>
            </a:pPr>
            <a:r>
              <a:rPr lang="en-US" sz="2000" b="1" dirty="0">
                <a:solidFill>
                  <a:srgbClr val="FF0000"/>
                </a:solidFill>
                <a:latin typeface="Arial Narrow" panose="020B0606020202030204" pitchFamily="34" charset="0"/>
              </a:rPr>
              <a:t>Invitation for Bid Overview</a:t>
            </a:r>
          </a:p>
        </p:txBody>
      </p:sp>
      <p:sp>
        <p:nvSpPr>
          <p:cNvPr id="14" name="Rectangle 13"/>
          <p:cNvSpPr/>
          <p:nvPr/>
        </p:nvSpPr>
        <p:spPr>
          <a:xfrm>
            <a:off x="5046133" y="1592934"/>
            <a:ext cx="1190061" cy="138499"/>
          </a:xfrm>
          <a:prstGeom prst="rect">
            <a:avLst/>
          </a:prstGeom>
          <a:solidFill>
            <a:schemeClr val="bg1"/>
          </a:solidFill>
        </p:spPr>
        <p:txBody>
          <a:bodyPr wrap="square">
            <a:spAutoFit/>
          </a:bodyPr>
          <a:lstStyle/>
          <a:p>
            <a:endParaRPr lang="en-US" sz="300" b="1"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488" y="6282267"/>
            <a:ext cx="1250325" cy="430278"/>
          </a:xfrm>
          <a:prstGeom prst="rect">
            <a:avLst/>
          </a:prstGeom>
        </p:spPr>
      </p:pic>
      <p:sp>
        <p:nvSpPr>
          <p:cNvPr id="20" name="Rectangle 19">
            <a:extLst>
              <a:ext uri="{FF2B5EF4-FFF2-40B4-BE49-F238E27FC236}">
                <a16:creationId xmlns:a16="http://schemas.microsoft.com/office/drawing/2014/main" id="{D1A9FC4D-447C-4B4B-8A0D-57BE7D282A54}"/>
              </a:ext>
            </a:extLst>
          </p:cNvPr>
          <p:cNvSpPr/>
          <p:nvPr/>
        </p:nvSpPr>
        <p:spPr>
          <a:xfrm>
            <a:off x="0" y="280460"/>
            <a:ext cx="8705653" cy="523220"/>
          </a:xfrm>
          <a:prstGeom prst="rect">
            <a:avLst/>
          </a:prstGeom>
        </p:spPr>
        <p:txBody>
          <a:bodyPr wrap="square">
            <a:spAutoFit/>
          </a:bodyPr>
          <a:lstStyle/>
          <a:p>
            <a:pPr lvl="0" algn="ctr" defTabSz="914400">
              <a:spcBef>
                <a:spcPct val="0"/>
              </a:spcBef>
              <a:defRPr/>
            </a:pPr>
            <a:r>
              <a:rPr lang="en-US" sz="1400" b="1" dirty="0">
                <a:latin typeface="Arial Narrow" panose="020B0604020202020204" pitchFamily="34" charset="0"/>
              </a:rPr>
              <a:t>Pre-Bid Conference: </a:t>
            </a:r>
          </a:p>
          <a:p>
            <a:pPr lvl="0" algn="ctr" defTabSz="914400">
              <a:spcBef>
                <a:spcPct val="0"/>
              </a:spcBef>
              <a:defRPr/>
            </a:pPr>
            <a:r>
              <a:rPr lang="en-US" sz="1400" b="1" dirty="0">
                <a:latin typeface="Arial Narrow" panose="020B0604020202020204" pitchFamily="34" charset="0"/>
              </a:rPr>
              <a:t>Redevelopment of St. Elizabeths East Campus Sycamore Drive SE Infrastructure Improvements</a:t>
            </a:r>
          </a:p>
        </p:txBody>
      </p:sp>
      <p:sp>
        <p:nvSpPr>
          <p:cNvPr id="5" name="Rectangle 4">
            <a:extLst>
              <a:ext uri="{FF2B5EF4-FFF2-40B4-BE49-F238E27FC236}">
                <a16:creationId xmlns:a16="http://schemas.microsoft.com/office/drawing/2014/main" id="{9591D732-2910-454F-877F-2D0F569C4D92}"/>
              </a:ext>
            </a:extLst>
          </p:cNvPr>
          <p:cNvSpPr/>
          <p:nvPr/>
        </p:nvSpPr>
        <p:spPr>
          <a:xfrm>
            <a:off x="488035" y="1460177"/>
            <a:ext cx="7898727" cy="4315797"/>
          </a:xfrm>
          <a:prstGeom prst="rect">
            <a:avLst/>
          </a:prstGeom>
        </p:spPr>
        <p:txBody>
          <a:bodyPr wrap="square">
            <a:spAutoFit/>
          </a:bodyPr>
          <a:lstStyle/>
          <a:p>
            <a:r>
              <a:rPr lang="en-US" sz="2000" b="1" kern="0" dirty="0">
                <a:effectLst/>
                <a:ea typeface="Aptos" panose="020B0004020202020204" pitchFamily="34" charset="0"/>
                <a:cs typeface="Times New Roman" panose="02020603050405020304" pitchFamily="18" charset="0"/>
              </a:rPr>
              <a:t>L.16.3.2</a:t>
            </a:r>
            <a:r>
              <a:rPr lang="en-US" dirty="0"/>
              <a:t> The Department has determined that at a minimum, the </a:t>
            </a:r>
            <a:r>
              <a:rPr lang="en-US" b="1" dirty="0"/>
              <a:t>Field Superintendent </a:t>
            </a:r>
            <a:r>
              <a:rPr lang="en-US" dirty="0"/>
              <a:t>shall have a minimum of ten (10) years of roads and highway construction experience  as the Field Superintendent for a minimum of </a:t>
            </a:r>
            <a:r>
              <a:rPr lang="en-US" b="1" dirty="0"/>
              <a:t>two</a:t>
            </a:r>
            <a:r>
              <a:rPr lang="en-US" dirty="0"/>
              <a:t> (2) roadway projects successfully completed within 15 miles of a of a metropolitan area with a population greater than 700,000 within the past ten (10) years with a contract value for each of  $5,000,000 or greater.  The Bidder shall identify the Field Superintendent and provide the following information relative to the Field Superintendent’s projects:</a:t>
            </a:r>
          </a:p>
          <a:p>
            <a:r>
              <a:rPr lang="en-US" dirty="0"/>
              <a:t> </a:t>
            </a:r>
          </a:p>
          <a:p>
            <a:pPr lvl="1"/>
            <a:r>
              <a:rPr lang="en-US" dirty="0"/>
              <a:t>Name;</a:t>
            </a:r>
          </a:p>
          <a:p>
            <a:pPr lvl="1"/>
            <a:r>
              <a:rPr lang="en-US" dirty="0"/>
              <a:t>Location/Address;</a:t>
            </a:r>
          </a:p>
          <a:p>
            <a:pPr lvl="1"/>
            <a:r>
              <a:rPr lang="en-US" dirty="0"/>
              <a:t>Owner;</a:t>
            </a:r>
          </a:p>
          <a:p>
            <a:pPr lvl="1"/>
            <a:r>
              <a:rPr lang="en-US" dirty="0"/>
              <a:t>Start Date and End Date; and</a:t>
            </a:r>
          </a:p>
          <a:p>
            <a:pPr lvl="1"/>
            <a:r>
              <a:rPr lang="en-US" dirty="0"/>
              <a:t>Dollar Amount.</a:t>
            </a:r>
          </a:p>
          <a:p>
            <a:pPr marL="0" marR="0" algn="just">
              <a:lnSpc>
                <a:spcPct val="107000"/>
              </a:lnSpc>
              <a:spcBef>
                <a:spcPts val="0"/>
              </a:spcBef>
              <a:spcAft>
                <a:spcPts val="0"/>
              </a:spcAft>
            </a:pPr>
            <a:endParaRPr lang="en-US" sz="2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17645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D66F8E-67B2-412A-AE10-B47DF7489001}"/>
              </a:ext>
            </a:extLst>
          </p:cNvPr>
          <p:cNvSpPr/>
          <p:nvPr/>
        </p:nvSpPr>
        <p:spPr>
          <a:xfrm>
            <a:off x="68702" y="1591002"/>
            <a:ext cx="8705653" cy="5355312"/>
          </a:xfrm>
          <a:prstGeom prst="rect">
            <a:avLst/>
          </a:prstGeom>
        </p:spPr>
        <p:txBody>
          <a:bodyPr wrap="square">
            <a:spAutoFit/>
          </a:bodyPr>
          <a:lstStyle/>
          <a:p>
            <a:pPr marL="457200" indent="-457200">
              <a:buFont typeface="Wingdings" panose="05000000000000000000" pitchFamily="2" charset="2"/>
              <a:buChar char="§"/>
            </a:pPr>
            <a:r>
              <a:rPr lang="en-US" sz="2000" b="1" dirty="0">
                <a:solidFill>
                  <a:prstClr val="black"/>
                </a:solidFill>
              </a:rPr>
              <a:t>Section</a:t>
            </a:r>
            <a:r>
              <a:rPr lang="en-US" sz="2000" b="1" dirty="0">
                <a:solidFill>
                  <a:prstClr val="black"/>
                </a:solidFill>
                <a:latin typeface="Arial Narrow" panose="020B0606020202030204" pitchFamily="34" charset="0"/>
              </a:rPr>
              <a:t> L.17 Instruction to Bidders</a:t>
            </a:r>
          </a:p>
          <a:p>
            <a:endParaRPr lang="en-US" sz="2000" b="1" dirty="0">
              <a:solidFill>
                <a:prstClr val="black"/>
              </a:solidFill>
              <a:latin typeface="Arial Narrow" panose="020B0606020202030204" pitchFamily="34" charset="0"/>
            </a:endParaRPr>
          </a:p>
          <a:p>
            <a:pPr marL="457200" indent="-457200">
              <a:buFont typeface="Wingdings" panose="05000000000000000000" pitchFamily="2" charset="2"/>
              <a:buChar char="§"/>
            </a:pPr>
            <a:r>
              <a:rPr lang="en-US" sz="2000" b="1" dirty="0">
                <a:solidFill>
                  <a:prstClr val="black"/>
                </a:solidFill>
                <a:latin typeface="Arial Narrow" panose="020B0606020202030204" pitchFamily="34" charset="0"/>
              </a:rPr>
              <a:t>L.17.1	Offer Letter and Bid Form (Attachment J.2)</a:t>
            </a:r>
          </a:p>
          <a:p>
            <a:endParaRPr lang="en-US" sz="2000" b="1" dirty="0">
              <a:solidFill>
                <a:prstClr val="black"/>
              </a:solidFill>
              <a:latin typeface="Arial Narrow" panose="020B0606020202030204" pitchFamily="34" charset="0"/>
            </a:endParaRPr>
          </a:p>
          <a:p>
            <a:pPr marL="457200" indent="-457200">
              <a:buFont typeface="Wingdings" panose="05000000000000000000" pitchFamily="2" charset="2"/>
              <a:buChar char="§"/>
            </a:pPr>
            <a:r>
              <a:rPr lang="en-US" sz="2000" b="1" dirty="0">
                <a:solidFill>
                  <a:prstClr val="black"/>
                </a:solidFill>
                <a:latin typeface="Arial Narrow" panose="020B0606020202030204" pitchFamily="34" charset="0"/>
              </a:rPr>
              <a:t>L.17.2	Attachments</a:t>
            </a:r>
          </a:p>
          <a:p>
            <a:pPr marL="1714500" lvl="3" indent="-342900" algn="just">
              <a:spcAft>
                <a:spcPts val="300"/>
              </a:spcAft>
              <a:buFont typeface="+mj-lt"/>
              <a:buAutoNum type="alphaLcPeriod"/>
            </a:pPr>
            <a:r>
              <a:rPr lang="en-US" dirty="0">
                <a:effectLst/>
                <a:latin typeface="Times New Roman" panose="02020603050405020304" pitchFamily="18" charset="0"/>
                <a:ea typeface="Times New Roman" panose="02020603050405020304" pitchFamily="18" charset="0"/>
              </a:rPr>
              <a:t>Signed page 1 of the IFB;</a:t>
            </a:r>
          </a:p>
          <a:p>
            <a:pPr marL="1714500" lvl="3" indent="-342900" algn="just">
              <a:spcAft>
                <a:spcPts val="300"/>
              </a:spcAft>
              <a:buFont typeface="+mj-lt"/>
              <a:buAutoNum type="alphaLcPeriod"/>
            </a:pPr>
            <a:r>
              <a:rPr lang="en-US" dirty="0">
                <a:effectLst/>
                <a:latin typeface="Times New Roman" panose="02020603050405020304" pitchFamily="18" charset="0"/>
                <a:ea typeface="Times New Roman" panose="02020603050405020304" pitchFamily="18" charset="0"/>
              </a:rPr>
              <a:t>Acknowledgement of Amendments (Section A.13);</a:t>
            </a:r>
          </a:p>
          <a:p>
            <a:pPr marL="1714500" lvl="3" indent="-342900" algn="just">
              <a:spcAft>
                <a:spcPts val="300"/>
              </a:spcAft>
              <a:buFont typeface="+mj-lt"/>
              <a:buAutoNum type="alphaLcPeriod"/>
            </a:pPr>
            <a:r>
              <a:rPr lang="en-US" dirty="0">
                <a:effectLst/>
                <a:latin typeface="Times New Roman" panose="02020603050405020304" pitchFamily="18" charset="0"/>
                <a:ea typeface="Times New Roman" panose="02020603050405020304" pitchFamily="18" charset="0"/>
              </a:rPr>
              <a:t>The IFB pages 1 – 89 in its entirety; </a:t>
            </a:r>
          </a:p>
          <a:p>
            <a:pPr marL="1714500" lvl="3" indent="-342900" algn="just">
              <a:spcAft>
                <a:spcPts val="300"/>
              </a:spcAft>
              <a:buFont typeface="+mj-lt"/>
              <a:buAutoNum type="alphaLcPeriod"/>
            </a:pPr>
            <a:r>
              <a:rPr lang="en-US" dirty="0">
                <a:effectLst/>
                <a:latin typeface="Times New Roman" panose="02020603050405020304" pitchFamily="18" charset="0"/>
                <a:ea typeface="Times New Roman" panose="02020603050405020304" pitchFamily="18" charset="0"/>
              </a:rPr>
              <a:t>SBE Subcontracting Pan (</a:t>
            </a:r>
            <a:r>
              <a:rPr lang="en-US" b="1" dirty="0">
                <a:effectLst/>
                <a:latin typeface="Times New Roman" panose="02020603050405020304" pitchFamily="18" charset="0"/>
                <a:ea typeface="Times New Roman" panose="02020603050405020304" pitchFamily="18" charset="0"/>
              </a:rPr>
              <a:t>Attachment J.5</a:t>
            </a:r>
            <a:r>
              <a:rPr lang="en-US" dirty="0">
                <a:effectLst/>
                <a:latin typeface="Times New Roman" panose="02020603050405020304" pitchFamily="18" charset="0"/>
                <a:ea typeface="Times New Roman" panose="02020603050405020304" pitchFamily="18" charset="0"/>
              </a:rPr>
              <a:t>);</a:t>
            </a:r>
          </a:p>
          <a:p>
            <a:pPr marL="1714500" lvl="3" indent="-342900" algn="just">
              <a:spcAft>
                <a:spcPts val="300"/>
              </a:spcAft>
              <a:buFont typeface="+mj-lt"/>
              <a:buAutoNum type="alphaLcPeriod"/>
            </a:pPr>
            <a:r>
              <a:rPr lang="en-US" dirty="0">
                <a:effectLst/>
                <a:latin typeface="Times New Roman" panose="02020603050405020304" pitchFamily="18" charset="0"/>
                <a:ea typeface="Times New Roman" panose="02020603050405020304" pitchFamily="18" charset="0"/>
              </a:rPr>
              <a:t>First Source Employment Agreement</a:t>
            </a:r>
            <a:r>
              <a:rPr lang="en-US" b="1" dirty="0">
                <a:effectLst/>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and initial Employment Plan </a:t>
            </a:r>
            <a:r>
              <a:rPr lang="en-US" b="1" dirty="0">
                <a:effectLst/>
                <a:latin typeface="Times New Roman" panose="02020603050405020304" pitchFamily="18" charset="0"/>
                <a:ea typeface="Times New Roman" panose="02020603050405020304" pitchFamily="18" charset="0"/>
              </a:rPr>
              <a:t>(Attachment J.6)</a:t>
            </a:r>
            <a:r>
              <a:rPr lang="en-US" dirty="0">
                <a:effectLst/>
                <a:latin typeface="Times New Roman" panose="02020603050405020304" pitchFamily="18" charset="0"/>
                <a:ea typeface="Times New Roman" panose="02020603050405020304" pitchFamily="18" charset="0"/>
              </a:rPr>
              <a:t> </a:t>
            </a:r>
          </a:p>
          <a:p>
            <a:pPr marL="1714500" lvl="3" indent="-342900" algn="just">
              <a:spcAft>
                <a:spcPts val="300"/>
              </a:spcAft>
              <a:buFont typeface="+mj-lt"/>
              <a:buAutoNum type="alphaLcPeriod"/>
            </a:pPr>
            <a:r>
              <a:rPr lang="x-none" dirty="0">
                <a:latin typeface="Times New Roman" panose="02020603050405020304" pitchFamily="18" charset="0"/>
                <a:ea typeface="Times New Roman" panose="02020603050405020304" pitchFamily="18" charset="0"/>
              </a:rPr>
              <a:t>EEO Policy Statement (</a:t>
            </a:r>
            <a:r>
              <a:rPr lang="x-none" b="1" dirty="0">
                <a:latin typeface="Times New Roman" panose="02020603050405020304" pitchFamily="18" charset="0"/>
                <a:ea typeface="Times New Roman" panose="02020603050405020304" pitchFamily="18" charset="0"/>
              </a:rPr>
              <a:t>Attachment J.7</a:t>
            </a:r>
            <a:r>
              <a:rPr lang="x-none"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lvl="3" algn="just"/>
            <a:endParaRPr lang="en-US" dirty="0">
              <a:effectLst/>
              <a:latin typeface="Times New Roman" panose="02020603050405020304" pitchFamily="18" charset="0"/>
              <a:ea typeface="Times New Roman" panose="02020603050405020304" pitchFamily="18" charset="0"/>
            </a:endParaRPr>
          </a:p>
          <a:p>
            <a:pPr marL="1714500" lvl="3" indent="-342900" algn="just">
              <a:buFont typeface="+mj-lt"/>
              <a:buAutoNum type="alphaLcPeriod"/>
            </a:pPr>
            <a:endParaRPr lang="en-US" dirty="0">
              <a:effectLst/>
              <a:latin typeface="Times New Roman" panose="02020603050405020304" pitchFamily="18" charset="0"/>
              <a:ea typeface="Times New Roman" panose="02020603050405020304" pitchFamily="18" charset="0"/>
            </a:endParaRPr>
          </a:p>
          <a:p>
            <a:endParaRPr lang="en-US" sz="2000" b="1" dirty="0">
              <a:solidFill>
                <a:prstClr val="black"/>
              </a:solidFill>
              <a:latin typeface="Arial Narrow" panose="020B0606020202030204" pitchFamily="34" charset="0"/>
            </a:endParaRPr>
          </a:p>
          <a:p>
            <a:pPr marL="800100" lvl="1" indent="-342900" algn="just">
              <a:spcAft>
                <a:spcPts val="600"/>
              </a:spcAft>
              <a:buFont typeface="+mj-lt"/>
              <a:buAutoNum type="alphaLcPeriod"/>
            </a:pPr>
            <a:endParaRPr lang="en-US" sz="2000" dirty="0">
              <a:effectLst/>
              <a:latin typeface="Arial Narrow" panose="020B0606020202030204" pitchFamily="34" charset="0"/>
              <a:ea typeface="Times New Roman" panose="02020603050405020304" pitchFamily="18" charset="0"/>
            </a:endParaRPr>
          </a:p>
          <a:p>
            <a:endParaRPr lang="en-US" sz="2000" b="1" dirty="0">
              <a:solidFill>
                <a:prstClr val="black"/>
              </a:solidFill>
              <a:latin typeface="Arial Narrow" panose="020B0606020202030204" pitchFamily="34" charset="0"/>
            </a:endParaRPr>
          </a:p>
        </p:txBody>
      </p:sp>
      <p:sp>
        <p:nvSpPr>
          <p:cNvPr id="5" name="TextBox 4">
            <a:extLst>
              <a:ext uri="{FF2B5EF4-FFF2-40B4-BE49-F238E27FC236}">
                <a16:creationId xmlns:a16="http://schemas.microsoft.com/office/drawing/2014/main" id="{4B0F9F2A-E423-4E54-AD42-CD33670275D5}"/>
              </a:ext>
            </a:extLst>
          </p:cNvPr>
          <p:cNvSpPr txBox="1"/>
          <p:nvPr/>
        </p:nvSpPr>
        <p:spPr>
          <a:xfrm>
            <a:off x="4421529" y="6295998"/>
            <a:ext cx="3009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65000"/>
                  </a:prstClr>
                </a:solidFill>
                <a:effectLst/>
                <a:uLnTx/>
                <a:uFillTx/>
                <a:latin typeface="Calibri Light"/>
                <a:ea typeface="+mn-ea"/>
                <a:cs typeface="+mn-cs"/>
              </a:rPr>
              <a:t>2</a:t>
            </a:r>
          </a:p>
        </p:txBody>
      </p:sp>
      <p:sp>
        <p:nvSpPr>
          <p:cNvPr id="2" name="Rectangle 1"/>
          <p:cNvSpPr/>
          <p:nvPr/>
        </p:nvSpPr>
        <p:spPr>
          <a:xfrm>
            <a:off x="376899" y="985722"/>
            <a:ext cx="3910045" cy="523220"/>
          </a:xfrm>
          <a:prstGeom prst="rect">
            <a:avLst/>
          </a:prstGeom>
        </p:spPr>
        <p:txBody>
          <a:bodyPr wrap="none">
            <a:spAutoFit/>
          </a:bodyPr>
          <a:lstStyle/>
          <a:p>
            <a:r>
              <a:rPr lang="en-US" sz="2800" b="1" dirty="0">
                <a:solidFill>
                  <a:srgbClr val="FF0000"/>
                </a:solidFill>
                <a:latin typeface="Arial Narrow" panose="020B0606020202030204" pitchFamily="34" charset="0"/>
              </a:rPr>
              <a:t>Invitation for Bid Overview</a:t>
            </a:r>
          </a:p>
        </p:txBody>
      </p:sp>
      <p:sp>
        <p:nvSpPr>
          <p:cNvPr id="3" name="Rectangle 2">
            <a:extLst>
              <a:ext uri="{FF2B5EF4-FFF2-40B4-BE49-F238E27FC236}">
                <a16:creationId xmlns:a16="http://schemas.microsoft.com/office/drawing/2014/main" id="{707C5B09-C32E-908F-4FAC-CAB9A466A42E}"/>
              </a:ext>
            </a:extLst>
          </p:cNvPr>
          <p:cNvSpPr/>
          <p:nvPr/>
        </p:nvSpPr>
        <p:spPr>
          <a:xfrm>
            <a:off x="68702" y="204008"/>
            <a:ext cx="8705653" cy="830997"/>
          </a:xfrm>
          <a:prstGeom prst="rect">
            <a:avLst/>
          </a:prstGeom>
        </p:spPr>
        <p:txBody>
          <a:bodyPr wrap="square">
            <a:spAutoFit/>
          </a:bodyPr>
          <a:lstStyle/>
          <a:p>
            <a:pPr lvl="0" algn="ctr" defTabSz="914400">
              <a:spcBef>
                <a:spcPct val="0"/>
              </a:spcBef>
              <a:defRPr/>
            </a:pPr>
            <a:r>
              <a:rPr lang="en-US" sz="1600" b="1" dirty="0">
                <a:latin typeface="Arial Narrow" panose="020B0604020202020204" pitchFamily="34" charset="0"/>
              </a:rPr>
              <a:t>Pre-Bid Conference: </a:t>
            </a:r>
          </a:p>
          <a:p>
            <a:pPr lvl="0" algn="ctr" defTabSz="914400">
              <a:spcBef>
                <a:spcPct val="0"/>
              </a:spcBef>
              <a:defRPr/>
            </a:pPr>
            <a:r>
              <a:rPr lang="en-US" sz="1600" b="1" dirty="0">
                <a:latin typeface="Arial Narrow" panose="020B0604020202020204" pitchFamily="34" charset="0"/>
              </a:rPr>
              <a:t>Redevelopment of St. Elizabeths East Campus Sycamore Drive SE Infrastructure Improvements</a:t>
            </a:r>
          </a:p>
          <a:p>
            <a:pPr lvl="0" algn="ctr" defTabSz="914400">
              <a:spcBef>
                <a:spcPct val="0"/>
              </a:spcBef>
              <a:defRPr/>
            </a:pPr>
            <a:endParaRPr lang="en-US" sz="1600" b="1" dirty="0">
              <a:latin typeface="Arial Narrow" panose="020B0604020202020204" pitchFamily="34" charset="0"/>
            </a:endParaRPr>
          </a:p>
        </p:txBody>
      </p:sp>
    </p:spTree>
    <p:extLst>
      <p:ext uri="{BB962C8B-B14F-4D97-AF65-F5344CB8AC3E}">
        <p14:creationId xmlns:p14="http://schemas.microsoft.com/office/powerpoint/2010/main" val="218768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548" y="228896"/>
            <a:ext cx="8705653" cy="523220"/>
          </a:xfrm>
          <a:prstGeom prst="rect">
            <a:avLst/>
          </a:prstGeom>
        </p:spPr>
        <p:txBody>
          <a:bodyPr wrap="square">
            <a:spAutoFit/>
          </a:bodyPr>
          <a:lstStyle/>
          <a:p>
            <a:pPr lvl="0" algn="ctr" defTabSz="914400">
              <a:spcBef>
                <a:spcPct val="0"/>
              </a:spcBef>
              <a:defRPr/>
            </a:pPr>
            <a:r>
              <a:rPr lang="en-US" sz="1400" b="1" dirty="0">
                <a:latin typeface="Arial Narrow" panose="020B0604020202020204" pitchFamily="34" charset="0"/>
              </a:rPr>
              <a:t>Pre-Bid Conference: </a:t>
            </a:r>
          </a:p>
          <a:p>
            <a:pPr lvl="0" algn="ctr" defTabSz="914400">
              <a:spcBef>
                <a:spcPct val="0"/>
              </a:spcBef>
              <a:defRPr/>
            </a:pPr>
            <a:r>
              <a:rPr lang="en-US" sz="1400" b="1" dirty="0">
                <a:latin typeface="Arial Narrow" panose="020B0604020202020204" pitchFamily="34" charset="0"/>
              </a:rPr>
              <a:t>Redevelopment of St. Elizabeths East Campus Sycamore Drive SE Infrastructure Improvements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4488" y="6282267"/>
            <a:ext cx="1250325" cy="430278"/>
          </a:xfrm>
          <a:prstGeom prst="rect">
            <a:avLst/>
          </a:prstGeom>
        </p:spPr>
      </p:pic>
      <p:sp>
        <p:nvSpPr>
          <p:cNvPr id="10" name="Rectangle 9">
            <a:extLst>
              <a:ext uri="{FF2B5EF4-FFF2-40B4-BE49-F238E27FC236}">
                <a16:creationId xmlns:a16="http://schemas.microsoft.com/office/drawing/2014/main" id="{96FBE260-D79C-4B38-BE7B-6225F4511BBB}"/>
              </a:ext>
            </a:extLst>
          </p:cNvPr>
          <p:cNvSpPr/>
          <p:nvPr/>
        </p:nvSpPr>
        <p:spPr>
          <a:xfrm>
            <a:off x="650706" y="996793"/>
            <a:ext cx="7649335" cy="6878806"/>
          </a:xfrm>
          <a:prstGeom prst="rect">
            <a:avLst/>
          </a:prstGeom>
        </p:spPr>
        <p:txBody>
          <a:bodyPr wrap="square">
            <a:spAutoFit/>
          </a:bodyPr>
          <a:lstStyle/>
          <a:p>
            <a:r>
              <a:rPr lang="en-US" b="1" u="sng" dirty="0">
                <a:latin typeface="Arial Narrow" panose="020B0606020202030204" pitchFamily="34" charset="0"/>
              </a:rPr>
              <a:t>Agenda</a:t>
            </a:r>
          </a:p>
          <a:p>
            <a:pPr marL="285750" indent="-285750">
              <a:buFont typeface="Wingdings" panose="05000000000000000000" pitchFamily="2" charset="2"/>
              <a:buChar char="§"/>
            </a:pPr>
            <a:endParaRPr lang="en-US" dirty="0"/>
          </a:p>
          <a:p>
            <a:pPr marL="285750" indent="-285750">
              <a:lnSpc>
                <a:spcPct val="150000"/>
              </a:lnSpc>
              <a:buFont typeface="Wingdings" panose="05000000000000000000" pitchFamily="2" charset="2"/>
              <a:buChar char="§"/>
            </a:pPr>
            <a:r>
              <a:rPr lang="en-US" dirty="0"/>
              <a:t>DMPED/DGS Team Introductions </a:t>
            </a:r>
          </a:p>
          <a:p>
            <a:pPr marL="285750" indent="-285750">
              <a:lnSpc>
                <a:spcPct val="150000"/>
              </a:lnSpc>
              <a:buFont typeface="Wingdings" panose="05000000000000000000" pitchFamily="2" charset="2"/>
              <a:buChar char="§"/>
            </a:pPr>
            <a:r>
              <a:rPr lang="en-US" dirty="0"/>
              <a:t>St Elizabeths East Program Background and Objectives</a:t>
            </a:r>
          </a:p>
          <a:p>
            <a:pPr marL="574675" indent="-285750">
              <a:lnSpc>
                <a:spcPct val="150000"/>
              </a:lnSpc>
              <a:buFont typeface="Wingdings" panose="05000000000000000000" pitchFamily="2" charset="2"/>
              <a:buChar char="§"/>
            </a:pPr>
            <a:r>
              <a:rPr lang="en-US" dirty="0"/>
              <a:t>St. E Program Construction Overview</a:t>
            </a:r>
          </a:p>
          <a:p>
            <a:pPr marL="574675" indent="-285750">
              <a:lnSpc>
                <a:spcPct val="150000"/>
              </a:lnSpc>
              <a:buFont typeface="Wingdings" panose="05000000000000000000" pitchFamily="2" charset="2"/>
              <a:buChar char="§"/>
            </a:pPr>
            <a:r>
              <a:rPr lang="en-US" dirty="0"/>
              <a:t>Infrastructure Improvements </a:t>
            </a:r>
          </a:p>
          <a:p>
            <a:pPr marL="285750" indent="-285750">
              <a:lnSpc>
                <a:spcPct val="150000"/>
              </a:lnSpc>
              <a:buFont typeface="Wingdings" panose="05000000000000000000" pitchFamily="2" charset="2"/>
              <a:buChar char="§"/>
            </a:pPr>
            <a:r>
              <a:rPr lang="en-US" dirty="0"/>
              <a:t>Invitation for Bid Overview</a:t>
            </a:r>
          </a:p>
          <a:p>
            <a:pPr marL="285750" indent="-285750">
              <a:lnSpc>
                <a:spcPct val="150000"/>
              </a:lnSpc>
              <a:buFont typeface="Wingdings" panose="05000000000000000000" pitchFamily="2" charset="2"/>
              <a:buChar char="§"/>
            </a:pPr>
            <a:r>
              <a:rPr lang="en-US" dirty="0"/>
              <a:t>Project Milestones</a:t>
            </a:r>
          </a:p>
          <a:p>
            <a:pPr marL="285750" indent="-285750">
              <a:lnSpc>
                <a:spcPct val="150000"/>
              </a:lnSpc>
              <a:buFont typeface="Wingdings" panose="05000000000000000000" pitchFamily="2" charset="2"/>
              <a:buChar char="§"/>
            </a:pPr>
            <a:r>
              <a:rPr lang="en-US" dirty="0"/>
              <a:t>Q &amp; A Session </a:t>
            </a:r>
          </a:p>
          <a:p>
            <a:pPr>
              <a:lnSpc>
                <a:spcPct val="150000"/>
              </a:lnSpc>
            </a:pPr>
            <a:endParaRPr lang="en-US" dirty="0"/>
          </a:p>
          <a:p>
            <a:pPr>
              <a:lnSpc>
                <a:spcPct val="150000"/>
              </a:lnSpc>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1682423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0F9F2A-E423-4E54-AD42-CD33670275D5}"/>
              </a:ext>
            </a:extLst>
          </p:cNvPr>
          <p:cNvSpPr txBox="1"/>
          <p:nvPr/>
        </p:nvSpPr>
        <p:spPr>
          <a:xfrm>
            <a:off x="4421529" y="6295998"/>
            <a:ext cx="3009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lumMod val="65000"/>
                  </a:prstClr>
                </a:solidFill>
                <a:effectLst/>
                <a:uLnTx/>
                <a:uFillTx/>
                <a:latin typeface="Calibri Light"/>
                <a:ea typeface="+mn-ea"/>
                <a:cs typeface="+mn-cs"/>
              </a:rPr>
              <a:t>2</a:t>
            </a:r>
          </a:p>
        </p:txBody>
      </p:sp>
      <p:sp>
        <p:nvSpPr>
          <p:cNvPr id="3" name="Rectangle 2">
            <a:extLst>
              <a:ext uri="{FF2B5EF4-FFF2-40B4-BE49-F238E27FC236}">
                <a16:creationId xmlns:a16="http://schemas.microsoft.com/office/drawing/2014/main" id="{707C5B09-C32E-908F-4FAC-CAB9A466A42E}"/>
              </a:ext>
            </a:extLst>
          </p:cNvPr>
          <p:cNvSpPr/>
          <p:nvPr/>
        </p:nvSpPr>
        <p:spPr>
          <a:xfrm>
            <a:off x="68702" y="204008"/>
            <a:ext cx="8705653" cy="830997"/>
          </a:xfrm>
          <a:prstGeom prst="rect">
            <a:avLst/>
          </a:prstGeom>
        </p:spPr>
        <p:txBody>
          <a:bodyPr wrap="square">
            <a:spAutoFit/>
          </a:bodyPr>
          <a:lstStyle/>
          <a:p>
            <a:pPr lvl="0" algn="ctr" defTabSz="914400">
              <a:spcBef>
                <a:spcPct val="0"/>
              </a:spcBef>
              <a:defRPr/>
            </a:pPr>
            <a:r>
              <a:rPr lang="en-US" sz="1600" b="1" dirty="0">
                <a:latin typeface="Arial Narrow" panose="020B0604020202020204" pitchFamily="34" charset="0"/>
              </a:rPr>
              <a:t>Pre-Bid Conference: </a:t>
            </a:r>
          </a:p>
          <a:p>
            <a:pPr lvl="0" algn="ctr" defTabSz="914400">
              <a:spcBef>
                <a:spcPct val="0"/>
              </a:spcBef>
              <a:defRPr/>
            </a:pPr>
            <a:r>
              <a:rPr lang="en-US" sz="1600" b="1" dirty="0">
                <a:latin typeface="Arial Narrow" panose="020B0604020202020204" pitchFamily="34" charset="0"/>
              </a:rPr>
              <a:t>Redevelopment of St. Elizabeths East Campus Sycamore Drive SE Infrastructure Improvements</a:t>
            </a:r>
          </a:p>
          <a:p>
            <a:pPr lvl="0" algn="ctr" defTabSz="914400">
              <a:spcBef>
                <a:spcPct val="0"/>
              </a:spcBef>
              <a:defRPr/>
            </a:pPr>
            <a:endParaRPr lang="en-US" sz="1600" b="1" dirty="0">
              <a:latin typeface="Arial Narrow" panose="020B0604020202020204" pitchFamily="34" charset="0"/>
            </a:endParaRPr>
          </a:p>
        </p:txBody>
      </p:sp>
      <p:sp>
        <p:nvSpPr>
          <p:cNvPr id="7" name="TextBox 6">
            <a:extLst>
              <a:ext uri="{FF2B5EF4-FFF2-40B4-BE49-F238E27FC236}">
                <a16:creationId xmlns:a16="http://schemas.microsoft.com/office/drawing/2014/main" id="{A947D8A3-AF5E-C61C-343C-991610A51785}"/>
              </a:ext>
            </a:extLst>
          </p:cNvPr>
          <p:cNvSpPr txBox="1"/>
          <p:nvPr/>
        </p:nvSpPr>
        <p:spPr>
          <a:xfrm>
            <a:off x="376898" y="1427420"/>
            <a:ext cx="7791742" cy="3948517"/>
          </a:xfrm>
          <a:prstGeom prst="rect">
            <a:avLst/>
          </a:prstGeom>
          <a:noFill/>
        </p:spPr>
        <p:txBody>
          <a:bodyPr wrap="square">
            <a:spAutoFit/>
          </a:bodyPr>
          <a:lstStyle/>
          <a:p>
            <a:pPr algn="just"/>
            <a:r>
              <a:rPr lang="en-US" b="1" dirty="0">
                <a:solidFill>
                  <a:prstClr val="black"/>
                </a:solidFill>
                <a:latin typeface="Arial Narrow" panose="020B0606020202030204" pitchFamily="34" charset="0"/>
              </a:rPr>
              <a:t>L.17.2	Attachments continued</a:t>
            </a:r>
          </a:p>
          <a:p>
            <a:pPr lvl="2" algn="just">
              <a:spcAft>
                <a:spcPts val="300"/>
              </a:spcAft>
            </a:pPr>
            <a:r>
              <a:rPr lang="en-US" dirty="0">
                <a:latin typeface="Times New Roman" panose="02020603050405020304" pitchFamily="18" charset="0"/>
                <a:ea typeface="Times New Roman" panose="02020603050405020304" pitchFamily="18" charset="0"/>
              </a:rPr>
              <a:t>g.  Bidder/Offeror Certification Form</a:t>
            </a:r>
            <a:r>
              <a:rPr lang="en-US" b="1" dirty="0">
                <a:latin typeface="Times New Roman" panose="02020603050405020304" pitchFamily="18" charset="0"/>
                <a:ea typeface="Times New Roman" panose="02020603050405020304" pitchFamily="18" charset="0"/>
              </a:rPr>
              <a:t> (Attachment J.9</a:t>
            </a:r>
            <a:r>
              <a:rPr lang="en-US" dirty="0">
                <a:latin typeface="Times New Roman" panose="02020603050405020304" pitchFamily="18" charset="0"/>
                <a:ea typeface="Times New Roman" panose="02020603050405020304" pitchFamily="18" charset="0"/>
              </a:rPr>
              <a:t>);</a:t>
            </a:r>
          </a:p>
          <a:p>
            <a:pPr lvl="2" algn="just">
              <a:spcAft>
                <a:spcPts val="300"/>
              </a:spcAft>
            </a:pPr>
            <a:r>
              <a:rPr lang="en-US" dirty="0">
                <a:latin typeface="Times New Roman" panose="02020603050405020304" pitchFamily="18" charset="0"/>
                <a:ea typeface="Times New Roman" panose="02020603050405020304" pitchFamily="18" charset="0"/>
              </a:rPr>
              <a:t>h.  Conflict of Interest Disclosure Statement </a:t>
            </a:r>
            <a:r>
              <a:rPr lang="en-US" b="1" dirty="0">
                <a:latin typeface="Times New Roman" panose="02020603050405020304" pitchFamily="18" charset="0"/>
                <a:ea typeface="Times New Roman" panose="02020603050405020304" pitchFamily="18" charset="0"/>
              </a:rPr>
              <a:t>(Attachment J.10</a:t>
            </a:r>
            <a:r>
              <a:rPr lang="en-US" dirty="0">
                <a:latin typeface="Times New Roman" panose="02020603050405020304" pitchFamily="18" charset="0"/>
                <a:ea typeface="Times New Roman" panose="02020603050405020304" pitchFamily="18" charset="0"/>
              </a:rPr>
              <a:t>);</a:t>
            </a:r>
          </a:p>
          <a:p>
            <a:pPr lvl="2" algn="just">
              <a:spcAft>
                <a:spcPts val="300"/>
              </a:spcAft>
            </a:pPr>
            <a:r>
              <a:rPr lang="en-US" dirty="0">
                <a:latin typeface="Times New Roman" panose="02020603050405020304" pitchFamily="18" charset="0"/>
                <a:ea typeface="Times New Roman" panose="02020603050405020304" pitchFamily="18" charset="0"/>
              </a:rPr>
              <a:t>i.   Certification to provide Payment and Performance Bonds </a:t>
            </a:r>
          </a:p>
          <a:p>
            <a:pPr lvl="2" algn="just">
              <a:spcAft>
                <a:spcPts val="300"/>
              </a:spcAft>
            </a:pP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Attachment J.12</a:t>
            </a:r>
            <a:r>
              <a:rPr lang="en-US" dirty="0">
                <a:latin typeface="Times New Roman" panose="02020603050405020304" pitchFamily="18" charset="0"/>
                <a:ea typeface="Times New Roman" panose="02020603050405020304" pitchFamily="18" charset="0"/>
              </a:rPr>
              <a:t>);</a:t>
            </a:r>
          </a:p>
          <a:p>
            <a:pPr lvl="2" algn="just">
              <a:spcAft>
                <a:spcPts val="300"/>
              </a:spcAft>
            </a:pPr>
            <a:r>
              <a:rPr lang="en-US" dirty="0">
                <a:latin typeface="Times New Roman" panose="02020603050405020304" pitchFamily="18" charset="0"/>
                <a:ea typeface="Times New Roman" panose="02020603050405020304" pitchFamily="18" charset="0"/>
              </a:rPr>
              <a:t>j.    Bid Bond (</a:t>
            </a:r>
            <a:r>
              <a:rPr lang="en-US" b="1" dirty="0">
                <a:latin typeface="Times New Roman" panose="02020603050405020304" pitchFamily="18" charset="0"/>
                <a:ea typeface="Times New Roman" panose="02020603050405020304" pitchFamily="18" charset="0"/>
              </a:rPr>
              <a:t>Attachment J.13</a:t>
            </a:r>
            <a:r>
              <a:rPr lang="en-US" dirty="0">
                <a:latin typeface="Times New Roman" panose="02020603050405020304" pitchFamily="18" charset="0"/>
                <a:ea typeface="Times New Roman" panose="02020603050405020304" pitchFamily="18" charset="0"/>
              </a:rPr>
              <a:t>) or Bid Guarantee (</a:t>
            </a:r>
            <a:r>
              <a:rPr lang="en-US" b="1" dirty="0">
                <a:latin typeface="Times New Roman" panose="02020603050405020304" pitchFamily="18" charset="0"/>
                <a:ea typeface="Times New Roman" panose="02020603050405020304" pitchFamily="18" charset="0"/>
              </a:rPr>
              <a:t>Attachment J.14</a:t>
            </a:r>
            <a:r>
              <a:rPr lang="en-US" dirty="0">
                <a:latin typeface="Times New Roman" panose="02020603050405020304" pitchFamily="18" charset="0"/>
                <a:ea typeface="Times New Roman" panose="02020603050405020304" pitchFamily="18" charset="0"/>
              </a:rPr>
              <a:t>);</a:t>
            </a:r>
          </a:p>
          <a:p>
            <a:pPr lvl="2" algn="just">
              <a:spcAft>
                <a:spcPts val="300"/>
              </a:spcAft>
            </a:pPr>
            <a:r>
              <a:rPr lang="en-US" dirty="0">
                <a:latin typeface="Times New Roman" panose="02020603050405020304" pitchFamily="18" charset="0"/>
                <a:ea typeface="Times New Roman" panose="02020603050405020304" pitchFamily="18" charset="0"/>
              </a:rPr>
              <a:t>k.   Tax Affidavit - </a:t>
            </a:r>
            <a:r>
              <a:rPr lang="en-US" b="1" dirty="0">
                <a:latin typeface="Times New Roman" panose="02020603050405020304" pitchFamily="18" charset="0"/>
                <a:ea typeface="Times New Roman" panose="02020603050405020304" pitchFamily="18" charset="0"/>
              </a:rPr>
              <a:t>Attachment J.15</a:t>
            </a:r>
            <a:r>
              <a:rPr lang="en-US" dirty="0">
                <a:latin typeface="Times New Roman" panose="02020603050405020304" pitchFamily="18" charset="0"/>
                <a:ea typeface="Times New Roman" panose="02020603050405020304" pitchFamily="18" charset="0"/>
              </a:rPr>
              <a:t>.</a:t>
            </a:r>
            <a:endParaRPr lang="en-US" b="1" dirty="0">
              <a:latin typeface="Times New Roman" panose="02020603050405020304" pitchFamily="18" charset="0"/>
              <a:ea typeface="Times New Roman" panose="02020603050405020304" pitchFamily="18" charset="0"/>
            </a:endParaRPr>
          </a:p>
          <a:p>
            <a:pPr marL="1257300" lvl="2" indent="-342900" algn="just">
              <a:spcAft>
                <a:spcPts val="300"/>
              </a:spcAft>
              <a:buAutoNum type="alphaLcPeriod" startAt="12"/>
            </a:pPr>
            <a:r>
              <a:rPr lang="en-US" dirty="0">
                <a:latin typeface="Times New Roman" panose="02020603050405020304" pitchFamily="18" charset="0"/>
                <a:ea typeface="Times New Roman" panose="02020603050405020304" pitchFamily="18" charset="0"/>
              </a:rPr>
              <a:t>Campaign Finance Reform Self-Certification (</a:t>
            </a:r>
            <a:r>
              <a:rPr lang="en-US" b="1" dirty="0">
                <a:latin typeface="Times New Roman" panose="02020603050405020304" pitchFamily="18" charset="0"/>
                <a:ea typeface="Times New Roman" panose="02020603050405020304" pitchFamily="18" charset="0"/>
              </a:rPr>
              <a:t>Attachment J.16</a:t>
            </a:r>
            <a:r>
              <a:rPr lang="en-US" dirty="0">
                <a:latin typeface="Times New Roman" panose="02020603050405020304" pitchFamily="18" charset="0"/>
                <a:ea typeface="Times New Roman" panose="02020603050405020304" pitchFamily="18" charset="0"/>
              </a:rPr>
              <a:t>)</a:t>
            </a:r>
          </a:p>
          <a:p>
            <a:pPr marL="1257300" lvl="2" indent="-342900" algn="just">
              <a:spcAft>
                <a:spcPts val="300"/>
              </a:spcAft>
              <a:buAutoNum type="alphaLcPeriod" startAt="12"/>
            </a:pPr>
            <a:r>
              <a:rPr lang="en-US" dirty="0">
                <a:latin typeface="Times New Roman" panose="02020603050405020304" pitchFamily="18" charset="0"/>
                <a:ea typeface="Times New Roman" panose="02020603050405020304" pitchFamily="18" charset="0"/>
              </a:rPr>
              <a:t>Clean Hands Certificate available at </a:t>
            </a:r>
            <a:r>
              <a:rPr lang="en-US" u="sng" dirty="0">
                <a:solidFill>
                  <a:srgbClr val="0000FF"/>
                </a:solidFill>
                <a:latin typeface="Times New Roman" panose="02020603050405020304" pitchFamily="18" charset="0"/>
                <a:ea typeface="Times New Roman" panose="02020603050405020304" pitchFamily="18" charset="0"/>
                <a:hlinkClick r:id="rId3"/>
              </a:rPr>
              <a:t>https://mytax.dc.gov/_/</a:t>
            </a:r>
            <a:r>
              <a:rPr lang="en-US" dirty="0">
                <a:latin typeface="Times New Roman" panose="02020603050405020304" pitchFamily="18" charset="0"/>
                <a:ea typeface="Times New Roman" panose="02020603050405020304" pitchFamily="18" charset="0"/>
              </a:rPr>
              <a:t> ; and</a:t>
            </a:r>
          </a:p>
          <a:p>
            <a:pPr marL="1257300" lvl="2" indent="-342900" algn="just">
              <a:spcAft>
                <a:spcPts val="300"/>
              </a:spcAft>
              <a:buAutoNum type="alphaLcPeriod" startAt="12"/>
            </a:pPr>
            <a:r>
              <a:rPr lang="en-US" dirty="0">
                <a:latin typeface="Times New Roman" panose="02020603050405020304" pitchFamily="18" charset="0"/>
                <a:ea typeface="Times New Roman" panose="02020603050405020304" pitchFamily="18" charset="0"/>
              </a:rPr>
              <a:t>Response to Special Standards of Responsibility as detailed in Section L.16.3 of this IFB. </a:t>
            </a:r>
          </a:p>
          <a:p>
            <a:pPr marL="457200" indent="-457200">
              <a:buFont typeface="Wingdings" panose="05000000000000000000" pitchFamily="2" charset="2"/>
              <a:buChar char="§"/>
            </a:pPr>
            <a:endParaRPr lang="en-US" sz="1800" b="1" dirty="0">
              <a:solidFill>
                <a:prstClr val="black"/>
              </a:solidFill>
            </a:endParaRPr>
          </a:p>
          <a:p>
            <a:pPr marL="584200" marR="635635">
              <a:lnSpc>
                <a:spcPts val="1300"/>
              </a:lnSpc>
              <a:spcBef>
                <a:spcPts val="0"/>
              </a:spcBef>
              <a:spcAft>
                <a:spcPts val="0"/>
              </a:spcAft>
            </a:pPr>
            <a:endParaRPr lang="en-US" sz="1800" dirty="0">
              <a:effectLst/>
              <a:ea typeface="Times New Roman" panose="02020603050405020304" pitchFamily="18" charset="0"/>
            </a:endParaRPr>
          </a:p>
        </p:txBody>
      </p:sp>
      <p:sp>
        <p:nvSpPr>
          <p:cNvPr id="6" name="TextBox 5">
            <a:extLst>
              <a:ext uri="{FF2B5EF4-FFF2-40B4-BE49-F238E27FC236}">
                <a16:creationId xmlns:a16="http://schemas.microsoft.com/office/drawing/2014/main" id="{9F479B9B-9CC7-88C7-2EB0-E3BFC7598E64}"/>
              </a:ext>
            </a:extLst>
          </p:cNvPr>
          <p:cNvSpPr txBox="1"/>
          <p:nvPr/>
        </p:nvSpPr>
        <p:spPr>
          <a:xfrm>
            <a:off x="1272583" y="5120640"/>
            <a:ext cx="6766147" cy="923330"/>
          </a:xfrm>
          <a:prstGeom prst="rect">
            <a:avLst/>
          </a:prstGeom>
          <a:noFill/>
        </p:spPr>
        <p:txBody>
          <a:bodyPr wrap="none" rtlCol="0">
            <a:spAutoFit/>
          </a:bodyPr>
          <a:lstStyle/>
          <a:p>
            <a:pPr algn="ctr"/>
            <a:r>
              <a:rPr lang="en-US" b="1" dirty="0">
                <a:solidFill>
                  <a:srgbClr val="FF0000"/>
                </a:solidFill>
              </a:rPr>
              <a:t>Please thoroughly review all attachment and</a:t>
            </a:r>
          </a:p>
          <a:p>
            <a:pPr algn="ctr"/>
            <a:r>
              <a:rPr lang="en-US" b="1" dirty="0">
                <a:solidFill>
                  <a:srgbClr val="FF0000"/>
                </a:solidFill>
              </a:rPr>
              <a:t> ensure are filled out completely.</a:t>
            </a:r>
          </a:p>
          <a:p>
            <a:pPr algn="ctr"/>
            <a:r>
              <a:rPr lang="en-US" b="1" dirty="0">
                <a:solidFill>
                  <a:srgbClr val="FF0000"/>
                </a:solidFill>
              </a:rPr>
              <a:t>Failure to do so could lead your bid to be determined non-responsive</a:t>
            </a:r>
            <a:endParaRPr lang="en-US" dirty="0"/>
          </a:p>
        </p:txBody>
      </p:sp>
      <p:sp>
        <p:nvSpPr>
          <p:cNvPr id="8" name="TextBox 7">
            <a:extLst>
              <a:ext uri="{FF2B5EF4-FFF2-40B4-BE49-F238E27FC236}">
                <a16:creationId xmlns:a16="http://schemas.microsoft.com/office/drawing/2014/main" id="{2FD6945B-3244-2143-C04A-9842D962496E}"/>
              </a:ext>
            </a:extLst>
          </p:cNvPr>
          <p:cNvSpPr txBox="1"/>
          <p:nvPr/>
        </p:nvSpPr>
        <p:spPr>
          <a:xfrm>
            <a:off x="853440" y="1035005"/>
            <a:ext cx="2585964" cy="369332"/>
          </a:xfrm>
          <a:prstGeom prst="rect">
            <a:avLst/>
          </a:prstGeom>
          <a:noFill/>
        </p:spPr>
        <p:txBody>
          <a:bodyPr wrap="none" rtlCol="0">
            <a:spAutoFit/>
          </a:bodyPr>
          <a:lstStyle/>
          <a:p>
            <a:r>
              <a:rPr lang="en-US" b="1" dirty="0">
                <a:solidFill>
                  <a:srgbClr val="FF0000"/>
                </a:solidFill>
                <a:latin typeface="Arial Narrow" panose="020B0606020202030204" pitchFamily="34" charset="0"/>
              </a:rPr>
              <a:t>Invitation for Bid Overview</a:t>
            </a:r>
          </a:p>
        </p:txBody>
      </p:sp>
    </p:spTree>
    <p:extLst>
      <p:ext uri="{BB962C8B-B14F-4D97-AF65-F5344CB8AC3E}">
        <p14:creationId xmlns:p14="http://schemas.microsoft.com/office/powerpoint/2010/main" val="1272847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D66F8E-67B2-412A-AE10-B47DF7489001}"/>
              </a:ext>
            </a:extLst>
          </p:cNvPr>
          <p:cNvSpPr/>
          <p:nvPr/>
        </p:nvSpPr>
        <p:spPr>
          <a:xfrm>
            <a:off x="537088" y="1097055"/>
            <a:ext cx="7876572" cy="5139869"/>
          </a:xfrm>
          <a:prstGeom prst="rect">
            <a:avLst/>
          </a:prstGeom>
        </p:spPr>
        <p:txBody>
          <a:bodyPr wrap="square">
            <a:spAutoFit/>
          </a:bodyPr>
          <a:lstStyle/>
          <a:p>
            <a:pPr algn="just"/>
            <a:endParaRPr lang="en-US" sz="2400" dirty="0">
              <a:solidFill>
                <a:prstClr val="black"/>
              </a:solidFill>
              <a:latin typeface="Calibri" panose="020F0502020204030204"/>
            </a:endParaRPr>
          </a:p>
          <a:p>
            <a:pPr marL="342900" indent="-342900">
              <a:buFont typeface="Wingdings" panose="05000000000000000000" pitchFamily="2" charset="2"/>
              <a:buChar char="§"/>
            </a:pPr>
            <a:r>
              <a:rPr lang="en-US" sz="2000" b="1" dirty="0">
                <a:solidFill>
                  <a:prstClr val="black"/>
                </a:solidFill>
                <a:latin typeface="Calibri" panose="020F0502020204030204"/>
              </a:rPr>
              <a:t>Pre-Bid Conference and </a:t>
            </a:r>
            <a:r>
              <a:rPr lang="en-US" sz="2000" dirty="0">
                <a:solidFill>
                  <a:prstClr val="black"/>
                </a:solidFill>
                <a:latin typeface="Calibri" panose="020F0502020204030204"/>
              </a:rPr>
              <a:t>		December 18, 2025, 10:00AM</a:t>
            </a:r>
          </a:p>
          <a:p>
            <a:r>
              <a:rPr lang="en-US" sz="2000" b="1" dirty="0">
                <a:solidFill>
                  <a:prstClr val="black"/>
                </a:solidFill>
                <a:latin typeface="Calibri" panose="020F0502020204030204"/>
              </a:rPr>
              <a:t>      Site Visit	</a:t>
            </a:r>
          </a:p>
          <a:p>
            <a:r>
              <a:rPr lang="en-US" sz="2000" dirty="0">
                <a:solidFill>
                  <a:prstClr val="black"/>
                </a:solidFill>
                <a:latin typeface="Calibri" panose="020F0502020204030204"/>
              </a:rPr>
              <a:t>				</a:t>
            </a:r>
            <a:r>
              <a:rPr lang="en-US" sz="2000" b="1" dirty="0">
                <a:solidFill>
                  <a:prstClr val="black"/>
                </a:solidFill>
                <a:latin typeface="Calibri" panose="020F0502020204030204"/>
              </a:rPr>
              <a:t>			</a:t>
            </a:r>
            <a:endParaRPr lang="en-US" sz="2000" dirty="0">
              <a:solidFill>
                <a:prstClr val="black"/>
              </a:solidFill>
              <a:latin typeface="Calibri" panose="020F0502020204030204"/>
            </a:endParaRPr>
          </a:p>
          <a:p>
            <a:pPr marL="342900" indent="-342900">
              <a:buFont typeface="Wingdings" panose="05000000000000000000" pitchFamily="2" charset="2"/>
              <a:buChar char="§"/>
            </a:pPr>
            <a:r>
              <a:rPr lang="en-US" sz="2000" b="1" dirty="0">
                <a:solidFill>
                  <a:prstClr val="black"/>
                </a:solidFill>
                <a:latin typeface="Calibri" panose="020F0502020204030204"/>
              </a:rPr>
              <a:t>Last day for Questions: 		</a:t>
            </a:r>
            <a:r>
              <a:rPr lang="en-US" sz="2000" dirty="0">
                <a:solidFill>
                  <a:prstClr val="black"/>
                </a:solidFill>
              </a:rPr>
              <a:t> December 29, 2025,  by 4:00PM</a:t>
            </a:r>
            <a:r>
              <a:rPr lang="en-US" sz="2000" dirty="0">
                <a:solidFill>
                  <a:prstClr val="black"/>
                </a:solidFill>
                <a:latin typeface="Calibri" panose="020F0502020204030204"/>
              </a:rPr>
              <a:t>		</a:t>
            </a:r>
          </a:p>
          <a:p>
            <a:pPr marL="342900" indent="-342900" algn="just">
              <a:buFont typeface="Wingdings" panose="05000000000000000000" pitchFamily="2" charset="2"/>
              <a:buChar char="§"/>
            </a:pPr>
            <a:r>
              <a:rPr lang="en-US" sz="2000" b="1" dirty="0">
                <a:solidFill>
                  <a:prstClr val="black"/>
                </a:solidFill>
                <a:latin typeface="Calibri" panose="020F0502020204030204"/>
              </a:rPr>
              <a:t>Bid Due Date:</a:t>
            </a:r>
            <a:r>
              <a:rPr lang="en-US" sz="2000" dirty="0">
                <a:solidFill>
                  <a:prstClr val="black"/>
                </a:solidFill>
                <a:latin typeface="Calibri" panose="020F0502020204030204"/>
              </a:rPr>
              <a:t>					January 21, 2026, by 2:00PM</a:t>
            </a:r>
          </a:p>
          <a:p>
            <a:pPr marL="342900" indent="-342900" algn="just">
              <a:buFont typeface="Wingdings" panose="05000000000000000000" pitchFamily="2" charset="2"/>
              <a:buChar char="§"/>
            </a:pPr>
            <a:endParaRPr lang="en-US" sz="2000" dirty="0">
              <a:solidFill>
                <a:prstClr val="black"/>
              </a:solidFill>
              <a:latin typeface="Calibri" panose="020F0502020204030204"/>
            </a:endParaRPr>
          </a:p>
          <a:p>
            <a:pPr marL="342900" indent="-342900">
              <a:buFont typeface="Wingdings" panose="05000000000000000000" pitchFamily="2" charset="2"/>
              <a:buChar char="§"/>
            </a:pPr>
            <a:r>
              <a:rPr lang="en-US" sz="2000" b="1" dirty="0">
                <a:solidFill>
                  <a:prstClr val="black"/>
                </a:solidFill>
                <a:latin typeface="Calibri" panose="020F0502020204030204"/>
              </a:rPr>
              <a:t>Bid Opening:</a:t>
            </a:r>
            <a:r>
              <a:rPr lang="en-US" sz="2000" dirty="0">
                <a:solidFill>
                  <a:prstClr val="black"/>
                </a:solidFill>
                <a:latin typeface="Calibri" panose="020F0502020204030204"/>
              </a:rPr>
              <a:t>					January 21, 2026, at 3:00PM</a:t>
            </a:r>
          </a:p>
          <a:p>
            <a:pPr marL="342900" indent="-342900">
              <a:buFont typeface="Wingdings" panose="05000000000000000000" pitchFamily="2" charset="2"/>
              <a:buChar char="§"/>
            </a:pPr>
            <a:endParaRPr lang="en-US" sz="2000" dirty="0">
              <a:solidFill>
                <a:prstClr val="black"/>
              </a:solidFill>
              <a:latin typeface="Calibri" panose="020F0502020204030204"/>
            </a:endParaRPr>
          </a:p>
          <a:p>
            <a:pPr marL="342900" indent="-342900">
              <a:buFont typeface="Wingdings" panose="05000000000000000000" pitchFamily="2" charset="2"/>
              <a:buChar char="§"/>
            </a:pPr>
            <a:r>
              <a:rPr lang="en-US" sz="2000" b="1" dirty="0">
                <a:solidFill>
                  <a:prstClr val="black"/>
                </a:solidFill>
                <a:latin typeface="Calibri" panose="020F0502020204030204"/>
              </a:rPr>
              <a:t>Notice of Award</a:t>
            </a:r>
            <a:r>
              <a:rPr lang="en-US" sz="2000" dirty="0">
                <a:solidFill>
                  <a:prstClr val="black"/>
                </a:solidFill>
                <a:latin typeface="Calibri" panose="020F0502020204030204"/>
              </a:rPr>
              <a:t>				February 2026</a:t>
            </a:r>
          </a:p>
          <a:p>
            <a:pPr marL="342900" indent="-342900">
              <a:buFont typeface="Wingdings" panose="05000000000000000000" pitchFamily="2" charset="2"/>
              <a:buChar char="§"/>
            </a:pPr>
            <a:endParaRPr lang="en-US" sz="2000" dirty="0">
              <a:solidFill>
                <a:prstClr val="black"/>
              </a:solidFill>
              <a:latin typeface="Calibri" panose="020F0502020204030204"/>
            </a:endParaRPr>
          </a:p>
          <a:p>
            <a:pPr marL="342900" indent="-342900">
              <a:buFont typeface="Wingdings" panose="05000000000000000000" pitchFamily="2" charset="2"/>
              <a:buChar char="§"/>
            </a:pPr>
            <a:r>
              <a:rPr lang="en-US" sz="2000" b="1" dirty="0">
                <a:solidFill>
                  <a:prstClr val="black"/>
                </a:solidFill>
                <a:latin typeface="Calibri" panose="020F0502020204030204"/>
              </a:rPr>
              <a:t>Notice to Proceed (NTP)</a:t>
            </a:r>
            <a:r>
              <a:rPr lang="en-US" sz="2000" dirty="0">
                <a:solidFill>
                  <a:prstClr val="black"/>
                </a:solidFill>
                <a:latin typeface="Calibri" panose="020F0502020204030204"/>
              </a:rPr>
              <a:t>		</a:t>
            </a:r>
            <a:r>
              <a:rPr lang="en-US" sz="2000" dirty="0">
                <a:solidFill>
                  <a:prstClr val="black"/>
                </a:solidFill>
              </a:rPr>
              <a:t>February 2026</a:t>
            </a:r>
            <a:endParaRPr lang="en-US" sz="2000" dirty="0">
              <a:solidFill>
                <a:prstClr val="black"/>
              </a:solidFill>
              <a:latin typeface="Calibri" panose="020F0502020204030204"/>
            </a:endParaRPr>
          </a:p>
          <a:p>
            <a:pPr marL="342900" indent="-342900">
              <a:buFont typeface="Wingdings" panose="05000000000000000000" pitchFamily="2" charset="2"/>
              <a:buChar char="§"/>
            </a:pPr>
            <a:endParaRPr lang="en-US" sz="2000" dirty="0">
              <a:solidFill>
                <a:prstClr val="black"/>
              </a:solidFill>
              <a:latin typeface="Calibri" panose="020F0502020204030204"/>
            </a:endParaRPr>
          </a:p>
          <a:p>
            <a:pPr marL="342900" indent="-342900">
              <a:buFont typeface="Wingdings" panose="05000000000000000000" pitchFamily="2" charset="2"/>
              <a:buChar char="§"/>
            </a:pPr>
            <a:r>
              <a:rPr lang="en-US" sz="2000" b="1" dirty="0">
                <a:solidFill>
                  <a:prstClr val="black"/>
                </a:solidFill>
                <a:latin typeface="Calibri" panose="020F0502020204030204"/>
              </a:rPr>
              <a:t>Final Acceptance				</a:t>
            </a:r>
            <a:r>
              <a:rPr lang="en-US" sz="2000" dirty="0">
                <a:solidFill>
                  <a:prstClr val="black"/>
                </a:solidFill>
                <a:latin typeface="Calibri" panose="020F0502020204030204"/>
              </a:rPr>
              <a:t>370 days from NTP</a:t>
            </a:r>
          </a:p>
          <a:p>
            <a:endParaRPr lang="en-US" sz="2400"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4B0F9F2A-E423-4E54-AD42-CD33670275D5}"/>
              </a:ext>
            </a:extLst>
          </p:cNvPr>
          <p:cNvSpPr txBox="1"/>
          <p:nvPr/>
        </p:nvSpPr>
        <p:spPr>
          <a:xfrm>
            <a:off x="4421529" y="6295998"/>
            <a:ext cx="3009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prstClr val="white">
                    <a:lumMod val="65000"/>
                  </a:prstClr>
                </a:solidFill>
                <a:latin typeface="Calibri Light"/>
              </a:rPr>
              <a:t>7</a:t>
            </a:r>
            <a:endParaRPr kumimoji="0" lang="en-US" sz="1600" b="1" i="0" u="none" strike="noStrike" kern="1200" cap="none" spc="0" normalizeH="0" baseline="0" noProof="0" dirty="0">
              <a:ln>
                <a:noFill/>
              </a:ln>
              <a:solidFill>
                <a:prstClr val="white">
                  <a:lumMod val="65000"/>
                </a:prstClr>
              </a:solidFill>
              <a:effectLst/>
              <a:uLnTx/>
              <a:uFillTx/>
              <a:latin typeface="Calibri Light"/>
              <a:ea typeface="+mn-ea"/>
              <a:cs typeface="+mn-cs"/>
            </a:endParaRPr>
          </a:p>
        </p:txBody>
      </p:sp>
      <p:sp>
        <p:nvSpPr>
          <p:cNvPr id="2" name="Rectangle 1"/>
          <p:cNvSpPr/>
          <p:nvPr/>
        </p:nvSpPr>
        <p:spPr>
          <a:xfrm>
            <a:off x="537088" y="959714"/>
            <a:ext cx="4860326" cy="523220"/>
          </a:xfrm>
          <a:prstGeom prst="rect">
            <a:avLst/>
          </a:prstGeom>
        </p:spPr>
        <p:txBody>
          <a:bodyPr wrap="square">
            <a:spAutoFit/>
          </a:bodyPr>
          <a:lstStyle/>
          <a:p>
            <a:r>
              <a:rPr lang="en-US" sz="2800" b="1" dirty="0">
                <a:solidFill>
                  <a:srgbClr val="FF0000"/>
                </a:solidFill>
              </a:rPr>
              <a:t>PROJECT MILESTONES</a:t>
            </a:r>
          </a:p>
        </p:txBody>
      </p:sp>
      <p:sp>
        <p:nvSpPr>
          <p:cNvPr id="3" name="Rectangle 2">
            <a:extLst>
              <a:ext uri="{FF2B5EF4-FFF2-40B4-BE49-F238E27FC236}">
                <a16:creationId xmlns:a16="http://schemas.microsoft.com/office/drawing/2014/main" id="{989CEC30-5AED-F831-7FCA-285377167559}"/>
              </a:ext>
            </a:extLst>
          </p:cNvPr>
          <p:cNvSpPr/>
          <p:nvPr/>
        </p:nvSpPr>
        <p:spPr>
          <a:xfrm>
            <a:off x="122548" y="228896"/>
            <a:ext cx="8705653" cy="830997"/>
          </a:xfrm>
          <a:prstGeom prst="rect">
            <a:avLst/>
          </a:prstGeom>
        </p:spPr>
        <p:txBody>
          <a:bodyPr wrap="square">
            <a:spAutoFit/>
          </a:bodyPr>
          <a:lstStyle/>
          <a:p>
            <a:pPr lvl="0" algn="ctr" defTabSz="914400">
              <a:spcBef>
                <a:spcPct val="0"/>
              </a:spcBef>
              <a:defRPr/>
            </a:pPr>
            <a:r>
              <a:rPr lang="en-US" sz="1600" b="1" dirty="0">
                <a:latin typeface="Arial Narrow" panose="020B0604020202020204" pitchFamily="34" charset="0"/>
              </a:rPr>
              <a:t>Pre-Bid Conference: </a:t>
            </a:r>
          </a:p>
          <a:p>
            <a:pPr lvl="0" algn="ctr" defTabSz="914400">
              <a:spcBef>
                <a:spcPct val="0"/>
              </a:spcBef>
              <a:defRPr/>
            </a:pPr>
            <a:r>
              <a:rPr lang="en-US" sz="1600" b="1" dirty="0">
                <a:latin typeface="Arial Narrow" panose="020B0604020202020204" pitchFamily="34" charset="0"/>
              </a:rPr>
              <a:t>Redevelopment of St. Elizabeths East Campus Sycamore Drive SE Infrastructure Improvements</a:t>
            </a:r>
          </a:p>
          <a:p>
            <a:pPr lvl="0" algn="ctr" defTabSz="914400">
              <a:spcBef>
                <a:spcPct val="0"/>
              </a:spcBef>
              <a:defRPr/>
            </a:pPr>
            <a:endParaRPr lang="en-US" sz="1600" b="1" dirty="0">
              <a:latin typeface="Arial Narrow" panose="020B0604020202020204" pitchFamily="34" charset="0"/>
            </a:endParaRPr>
          </a:p>
        </p:txBody>
      </p:sp>
    </p:spTree>
    <p:extLst>
      <p:ext uri="{BB962C8B-B14F-4D97-AF65-F5344CB8AC3E}">
        <p14:creationId xmlns:p14="http://schemas.microsoft.com/office/powerpoint/2010/main" val="2985961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25686" y="2801898"/>
            <a:ext cx="4483022" cy="1015663"/>
          </a:xfrm>
          <a:prstGeom prst="rect">
            <a:avLst/>
          </a:prstGeom>
        </p:spPr>
        <p:txBody>
          <a:bodyPr wrap="none">
            <a:spAutoFit/>
          </a:bodyPr>
          <a:lstStyle/>
          <a:p>
            <a:pPr lvl="0" algn="ctr" defTabSz="914400">
              <a:spcBef>
                <a:spcPct val="0"/>
              </a:spcBef>
              <a:defRPr/>
            </a:pPr>
            <a:r>
              <a:rPr lang="en-US" sz="6000" b="1" dirty="0">
                <a:latin typeface="Arial Narrow" panose="020B0604020202020204" pitchFamily="34" charset="0"/>
              </a:rPr>
              <a:t>Q &amp; A Session</a:t>
            </a:r>
          </a:p>
        </p:txBody>
      </p:sp>
      <p:sp>
        <p:nvSpPr>
          <p:cNvPr id="14" name="Rectangle 13"/>
          <p:cNvSpPr/>
          <p:nvPr/>
        </p:nvSpPr>
        <p:spPr>
          <a:xfrm>
            <a:off x="5046133" y="1592934"/>
            <a:ext cx="1190061" cy="138499"/>
          </a:xfrm>
          <a:prstGeom prst="rect">
            <a:avLst/>
          </a:prstGeom>
          <a:solidFill>
            <a:schemeClr val="bg1"/>
          </a:solidFill>
        </p:spPr>
        <p:txBody>
          <a:bodyPr wrap="square">
            <a:spAutoFit/>
          </a:bodyPr>
          <a:lstStyle/>
          <a:p>
            <a:endParaRPr lang="en-US" sz="300" b="1"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488" y="6282267"/>
            <a:ext cx="1250325" cy="430278"/>
          </a:xfrm>
          <a:prstGeom prst="rect">
            <a:avLst/>
          </a:prstGeom>
        </p:spPr>
      </p:pic>
      <p:sp>
        <p:nvSpPr>
          <p:cNvPr id="20" name="Rectangle 19">
            <a:extLst>
              <a:ext uri="{FF2B5EF4-FFF2-40B4-BE49-F238E27FC236}">
                <a16:creationId xmlns:a16="http://schemas.microsoft.com/office/drawing/2014/main" id="{D1A9FC4D-447C-4B4B-8A0D-57BE7D282A54}"/>
              </a:ext>
            </a:extLst>
          </p:cNvPr>
          <p:cNvSpPr/>
          <p:nvPr/>
        </p:nvSpPr>
        <p:spPr>
          <a:xfrm>
            <a:off x="122548" y="228896"/>
            <a:ext cx="8705653" cy="523220"/>
          </a:xfrm>
          <a:prstGeom prst="rect">
            <a:avLst/>
          </a:prstGeom>
        </p:spPr>
        <p:txBody>
          <a:bodyPr wrap="square">
            <a:spAutoFit/>
          </a:bodyPr>
          <a:lstStyle/>
          <a:p>
            <a:pPr lvl="0" algn="ctr" defTabSz="914400">
              <a:spcBef>
                <a:spcPct val="0"/>
              </a:spcBef>
              <a:defRPr/>
            </a:pPr>
            <a:r>
              <a:rPr lang="en-US" sz="1400" b="1" dirty="0">
                <a:latin typeface="Arial Narrow" panose="020B0604020202020204" pitchFamily="34" charset="0"/>
              </a:rPr>
              <a:t>Pre-Bid Conference: </a:t>
            </a:r>
          </a:p>
          <a:p>
            <a:pPr lvl="0" algn="ctr" defTabSz="914400">
              <a:spcBef>
                <a:spcPct val="0"/>
              </a:spcBef>
              <a:defRPr/>
            </a:pPr>
            <a:r>
              <a:rPr lang="en-US" sz="1400" b="1" dirty="0">
                <a:latin typeface="Arial Narrow" panose="020B0604020202020204" pitchFamily="34" charset="0"/>
              </a:rPr>
              <a:t>Redevelopment of St. Elizabeths East Campus Sycamore Drive SE Infrastructure Improvements</a:t>
            </a:r>
          </a:p>
        </p:txBody>
      </p:sp>
      <p:sp>
        <p:nvSpPr>
          <p:cNvPr id="5" name="Rectangle 4">
            <a:extLst>
              <a:ext uri="{FF2B5EF4-FFF2-40B4-BE49-F238E27FC236}">
                <a16:creationId xmlns:a16="http://schemas.microsoft.com/office/drawing/2014/main" id="{9591D732-2910-454F-877F-2D0F569C4D92}"/>
              </a:ext>
            </a:extLst>
          </p:cNvPr>
          <p:cNvSpPr/>
          <p:nvPr/>
        </p:nvSpPr>
        <p:spPr>
          <a:xfrm>
            <a:off x="488036" y="1449850"/>
            <a:ext cx="6320672" cy="307777"/>
          </a:xfrm>
          <a:prstGeom prst="rect">
            <a:avLst/>
          </a:prstGeom>
        </p:spPr>
        <p:txBody>
          <a:bodyPr wrap="square">
            <a:spAutoFit/>
          </a:bodyPr>
          <a:lstStyle/>
          <a:p>
            <a:endParaRPr lang="en-US" sz="1400" dirty="0"/>
          </a:p>
        </p:txBody>
      </p:sp>
    </p:spTree>
    <p:extLst>
      <p:ext uri="{BB962C8B-B14F-4D97-AF65-F5344CB8AC3E}">
        <p14:creationId xmlns:p14="http://schemas.microsoft.com/office/powerpoint/2010/main" val="255820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13D83BA-ADED-43DC-8E9F-82BC6CB193D5}"/>
              </a:ext>
            </a:extLst>
          </p:cNvPr>
          <p:cNvSpPr txBox="1"/>
          <p:nvPr/>
        </p:nvSpPr>
        <p:spPr>
          <a:xfrm>
            <a:off x="11802" y="1948944"/>
            <a:ext cx="91440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Connect with DGS!</a:t>
            </a:r>
          </a:p>
        </p:txBody>
      </p:sp>
      <p:sp>
        <p:nvSpPr>
          <p:cNvPr id="18" name="Freeform 3507">
            <a:extLst>
              <a:ext uri="{FF2B5EF4-FFF2-40B4-BE49-F238E27FC236}">
                <a16:creationId xmlns:a16="http://schemas.microsoft.com/office/drawing/2014/main" id="{36F4E83A-1672-4624-B811-B0417D16C3A1}"/>
              </a:ext>
            </a:extLst>
          </p:cNvPr>
          <p:cNvSpPr>
            <a:spLocks/>
          </p:cNvSpPr>
          <p:nvPr/>
        </p:nvSpPr>
        <p:spPr bwMode="auto">
          <a:xfrm>
            <a:off x="270627" y="4017167"/>
            <a:ext cx="208829" cy="79746"/>
          </a:xfrm>
          <a:custGeom>
            <a:avLst/>
            <a:gdLst>
              <a:gd name="T0" fmla="*/ 617 w 617"/>
              <a:gd name="T1" fmla="*/ 11 h 249"/>
              <a:gd name="T2" fmla="*/ 608 w 617"/>
              <a:gd name="T3" fmla="*/ 6 h 249"/>
              <a:gd name="T4" fmla="*/ 599 w 617"/>
              <a:gd name="T5" fmla="*/ 4 h 249"/>
              <a:gd name="T6" fmla="*/ 587 w 617"/>
              <a:gd name="T7" fmla="*/ 1 h 249"/>
              <a:gd name="T8" fmla="*/ 575 w 617"/>
              <a:gd name="T9" fmla="*/ 0 h 249"/>
              <a:gd name="T10" fmla="*/ 46 w 617"/>
              <a:gd name="T11" fmla="*/ 0 h 249"/>
              <a:gd name="T12" fmla="*/ 34 w 617"/>
              <a:gd name="T13" fmla="*/ 1 h 249"/>
              <a:gd name="T14" fmla="*/ 21 w 617"/>
              <a:gd name="T15" fmla="*/ 4 h 249"/>
              <a:gd name="T16" fmla="*/ 10 w 617"/>
              <a:gd name="T17" fmla="*/ 9 h 249"/>
              <a:gd name="T18" fmla="*/ 0 w 617"/>
              <a:gd name="T19" fmla="*/ 15 h 249"/>
              <a:gd name="T20" fmla="*/ 322 w 617"/>
              <a:gd name="T21" fmla="*/ 249 h 249"/>
              <a:gd name="T22" fmla="*/ 617 w 617"/>
              <a:gd name="T23" fmla="*/ 1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249">
                <a:moveTo>
                  <a:pt x="617" y="11"/>
                </a:moveTo>
                <a:lnTo>
                  <a:pt x="608" y="6"/>
                </a:lnTo>
                <a:lnTo>
                  <a:pt x="599" y="4"/>
                </a:lnTo>
                <a:lnTo>
                  <a:pt x="587" y="1"/>
                </a:lnTo>
                <a:lnTo>
                  <a:pt x="575" y="0"/>
                </a:lnTo>
                <a:lnTo>
                  <a:pt x="46" y="0"/>
                </a:lnTo>
                <a:lnTo>
                  <a:pt x="34" y="1"/>
                </a:lnTo>
                <a:lnTo>
                  <a:pt x="21" y="4"/>
                </a:lnTo>
                <a:lnTo>
                  <a:pt x="10" y="9"/>
                </a:lnTo>
                <a:lnTo>
                  <a:pt x="0" y="15"/>
                </a:lnTo>
                <a:lnTo>
                  <a:pt x="322" y="249"/>
                </a:lnTo>
                <a:lnTo>
                  <a:pt x="617" y="11"/>
                </a:lnTo>
                <a:close/>
              </a:path>
            </a:pathLst>
          </a:custGeom>
          <a:solidFill>
            <a:srgbClr val="BF202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grpSp>
        <p:nvGrpSpPr>
          <p:cNvPr id="4" name="Group 3"/>
          <p:cNvGrpSpPr/>
          <p:nvPr/>
        </p:nvGrpSpPr>
        <p:grpSpPr>
          <a:xfrm>
            <a:off x="172976" y="3907461"/>
            <a:ext cx="5486944" cy="2027767"/>
            <a:chOff x="2806201" y="3368446"/>
            <a:chExt cx="5486944" cy="2027767"/>
          </a:xfrm>
        </p:grpSpPr>
        <p:sp>
          <p:nvSpPr>
            <p:cNvPr id="15" name="Freeform 41">
              <a:extLst>
                <a:ext uri="{FF2B5EF4-FFF2-40B4-BE49-F238E27FC236}">
                  <a16:creationId xmlns:a16="http://schemas.microsoft.com/office/drawing/2014/main" id="{A2F64186-C534-4671-97FA-6B9DC835D4B3}"/>
                </a:ext>
              </a:extLst>
            </p:cNvPr>
            <p:cNvSpPr>
              <a:spLocks/>
            </p:cNvSpPr>
            <p:nvPr/>
          </p:nvSpPr>
          <p:spPr bwMode="auto">
            <a:xfrm>
              <a:off x="2934229" y="4001672"/>
              <a:ext cx="115415" cy="231900"/>
            </a:xfrm>
            <a:custGeom>
              <a:avLst/>
              <a:gdLst>
                <a:gd name="T0" fmla="*/ 180 w 180"/>
                <a:gd name="T1" fmla="*/ 124 h 385"/>
                <a:gd name="T2" fmla="*/ 120 w 180"/>
                <a:gd name="T3" fmla="*/ 124 h 385"/>
                <a:gd name="T4" fmla="*/ 120 w 180"/>
                <a:gd name="T5" fmla="*/ 84 h 385"/>
                <a:gd name="T6" fmla="*/ 120 w 180"/>
                <a:gd name="T7" fmla="*/ 84 h 385"/>
                <a:gd name="T8" fmla="*/ 122 w 180"/>
                <a:gd name="T9" fmla="*/ 74 h 385"/>
                <a:gd name="T10" fmla="*/ 126 w 180"/>
                <a:gd name="T11" fmla="*/ 70 h 385"/>
                <a:gd name="T12" fmla="*/ 130 w 180"/>
                <a:gd name="T13" fmla="*/ 66 h 385"/>
                <a:gd name="T14" fmla="*/ 136 w 180"/>
                <a:gd name="T15" fmla="*/ 66 h 385"/>
                <a:gd name="T16" fmla="*/ 136 w 180"/>
                <a:gd name="T17" fmla="*/ 66 h 385"/>
                <a:gd name="T18" fmla="*/ 180 w 180"/>
                <a:gd name="T19" fmla="*/ 66 h 385"/>
                <a:gd name="T20" fmla="*/ 180 w 180"/>
                <a:gd name="T21" fmla="*/ 0 h 385"/>
                <a:gd name="T22" fmla="*/ 120 w 180"/>
                <a:gd name="T23" fmla="*/ 0 h 385"/>
                <a:gd name="T24" fmla="*/ 120 w 180"/>
                <a:gd name="T25" fmla="*/ 0 h 385"/>
                <a:gd name="T26" fmla="*/ 98 w 180"/>
                <a:gd name="T27" fmla="*/ 2 h 385"/>
                <a:gd name="T28" fmla="*/ 80 w 180"/>
                <a:gd name="T29" fmla="*/ 8 h 385"/>
                <a:gd name="T30" fmla="*/ 66 w 180"/>
                <a:gd name="T31" fmla="*/ 16 h 385"/>
                <a:gd name="T32" fmla="*/ 54 w 180"/>
                <a:gd name="T33" fmla="*/ 28 h 385"/>
                <a:gd name="T34" fmla="*/ 48 w 180"/>
                <a:gd name="T35" fmla="*/ 40 h 385"/>
                <a:gd name="T36" fmla="*/ 42 w 180"/>
                <a:gd name="T37" fmla="*/ 54 h 385"/>
                <a:gd name="T38" fmla="*/ 40 w 180"/>
                <a:gd name="T39" fmla="*/ 68 h 385"/>
                <a:gd name="T40" fmla="*/ 40 w 180"/>
                <a:gd name="T41" fmla="*/ 80 h 385"/>
                <a:gd name="T42" fmla="*/ 40 w 180"/>
                <a:gd name="T43" fmla="*/ 124 h 385"/>
                <a:gd name="T44" fmla="*/ 0 w 180"/>
                <a:gd name="T45" fmla="*/ 124 h 385"/>
                <a:gd name="T46" fmla="*/ 0 w 180"/>
                <a:gd name="T47" fmla="*/ 192 h 385"/>
                <a:gd name="T48" fmla="*/ 40 w 180"/>
                <a:gd name="T49" fmla="*/ 192 h 385"/>
                <a:gd name="T50" fmla="*/ 40 w 180"/>
                <a:gd name="T51" fmla="*/ 192 h 385"/>
                <a:gd name="T52" fmla="*/ 40 w 180"/>
                <a:gd name="T53" fmla="*/ 385 h 385"/>
                <a:gd name="T54" fmla="*/ 120 w 180"/>
                <a:gd name="T55" fmla="*/ 385 h 385"/>
                <a:gd name="T56" fmla="*/ 120 w 180"/>
                <a:gd name="T57" fmla="*/ 385 h 385"/>
                <a:gd name="T58" fmla="*/ 120 w 180"/>
                <a:gd name="T59" fmla="*/ 192 h 385"/>
                <a:gd name="T60" fmla="*/ 174 w 180"/>
                <a:gd name="T61" fmla="*/ 192 h 385"/>
                <a:gd name="T62" fmla="*/ 180 w 180"/>
                <a:gd name="T63" fmla="*/ 12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385">
                  <a:moveTo>
                    <a:pt x="180" y="124"/>
                  </a:moveTo>
                  <a:lnTo>
                    <a:pt x="120" y="124"/>
                  </a:lnTo>
                  <a:lnTo>
                    <a:pt x="120" y="84"/>
                  </a:lnTo>
                  <a:lnTo>
                    <a:pt x="120" y="84"/>
                  </a:lnTo>
                  <a:lnTo>
                    <a:pt x="122" y="74"/>
                  </a:lnTo>
                  <a:lnTo>
                    <a:pt x="126" y="70"/>
                  </a:lnTo>
                  <a:lnTo>
                    <a:pt x="130" y="66"/>
                  </a:lnTo>
                  <a:lnTo>
                    <a:pt x="136" y="66"/>
                  </a:lnTo>
                  <a:lnTo>
                    <a:pt x="136" y="66"/>
                  </a:lnTo>
                  <a:lnTo>
                    <a:pt x="180" y="66"/>
                  </a:lnTo>
                  <a:lnTo>
                    <a:pt x="180" y="0"/>
                  </a:lnTo>
                  <a:lnTo>
                    <a:pt x="120" y="0"/>
                  </a:lnTo>
                  <a:lnTo>
                    <a:pt x="120" y="0"/>
                  </a:lnTo>
                  <a:lnTo>
                    <a:pt x="98" y="2"/>
                  </a:lnTo>
                  <a:lnTo>
                    <a:pt x="80" y="8"/>
                  </a:lnTo>
                  <a:lnTo>
                    <a:pt x="66" y="16"/>
                  </a:lnTo>
                  <a:lnTo>
                    <a:pt x="54" y="28"/>
                  </a:lnTo>
                  <a:lnTo>
                    <a:pt x="48" y="40"/>
                  </a:lnTo>
                  <a:lnTo>
                    <a:pt x="42" y="54"/>
                  </a:lnTo>
                  <a:lnTo>
                    <a:pt x="40" y="68"/>
                  </a:lnTo>
                  <a:lnTo>
                    <a:pt x="40" y="80"/>
                  </a:lnTo>
                  <a:lnTo>
                    <a:pt x="40" y="124"/>
                  </a:lnTo>
                  <a:lnTo>
                    <a:pt x="0" y="124"/>
                  </a:lnTo>
                  <a:lnTo>
                    <a:pt x="0" y="192"/>
                  </a:lnTo>
                  <a:lnTo>
                    <a:pt x="40" y="192"/>
                  </a:lnTo>
                  <a:lnTo>
                    <a:pt x="40" y="192"/>
                  </a:lnTo>
                  <a:lnTo>
                    <a:pt x="40" y="385"/>
                  </a:lnTo>
                  <a:lnTo>
                    <a:pt x="120" y="385"/>
                  </a:lnTo>
                  <a:lnTo>
                    <a:pt x="120" y="385"/>
                  </a:lnTo>
                  <a:lnTo>
                    <a:pt x="120" y="192"/>
                  </a:lnTo>
                  <a:lnTo>
                    <a:pt x="174" y="192"/>
                  </a:lnTo>
                  <a:lnTo>
                    <a:pt x="180" y="124"/>
                  </a:lnTo>
                  <a:close/>
                </a:path>
              </a:pathLst>
            </a:custGeom>
            <a:solidFill>
              <a:srgbClr val="BF202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6" name="Freeform 184">
              <a:extLst>
                <a:ext uri="{FF2B5EF4-FFF2-40B4-BE49-F238E27FC236}">
                  <a16:creationId xmlns:a16="http://schemas.microsoft.com/office/drawing/2014/main" id="{2FA397D4-25B5-4EE9-9852-E02BBE724171}"/>
                </a:ext>
              </a:extLst>
            </p:cNvPr>
            <p:cNvSpPr>
              <a:spLocks/>
            </p:cNvSpPr>
            <p:nvPr/>
          </p:nvSpPr>
          <p:spPr bwMode="auto">
            <a:xfrm>
              <a:off x="2882828" y="4562826"/>
              <a:ext cx="252629" cy="193250"/>
            </a:xfrm>
            <a:custGeom>
              <a:avLst/>
              <a:gdLst>
                <a:gd name="T0" fmla="*/ 393 w 393"/>
                <a:gd name="T1" fmla="*/ 38 h 319"/>
                <a:gd name="T2" fmla="*/ 347 w 393"/>
                <a:gd name="T3" fmla="*/ 52 h 319"/>
                <a:gd name="T4" fmla="*/ 359 w 393"/>
                <a:gd name="T5" fmla="*/ 42 h 319"/>
                <a:gd name="T6" fmla="*/ 377 w 393"/>
                <a:gd name="T7" fmla="*/ 20 h 319"/>
                <a:gd name="T8" fmla="*/ 383 w 393"/>
                <a:gd name="T9" fmla="*/ 6 h 319"/>
                <a:gd name="T10" fmla="*/ 345 w 393"/>
                <a:gd name="T11" fmla="*/ 22 h 319"/>
                <a:gd name="T12" fmla="*/ 331 w 393"/>
                <a:gd name="T13" fmla="*/ 26 h 319"/>
                <a:gd name="T14" fmla="*/ 305 w 393"/>
                <a:gd name="T15" fmla="*/ 8 h 319"/>
                <a:gd name="T16" fmla="*/ 273 w 393"/>
                <a:gd name="T17" fmla="*/ 0 h 319"/>
                <a:gd name="T18" fmla="*/ 255 w 393"/>
                <a:gd name="T19" fmla="*/ 2 h 319"/>
                <a:gd name="T20" fmla="*/ 227 w 393"/>
                <a:gd name="T21" fmla="*/ 14 h 319"/>
                <a:gd name="T22" fmla="*/ 205 w 393"/>
                <a:gd name="T23" fmla="*/ 36 h 319"/>
                <a:gd name="T24" fmla="*/ 193 w 393"/>
                <a:gd name="T25" fmla="*/ 64 h 319"/>
                <a:gd name="T26" fmla="*/ 191 w 393"/>
                <a:gd name="T27" fmla="*/ 82 h 319"/>
                <a:gd name="T28" fmla="*/ 193 w 393"/>
                <a:gd name="T29" fmla="*/ 100 h 319"/>
                <a:gd name="T30" fmla="*/ 145 w 393"/>
                <a:gd name="T31" fmla="*/ 92 h 319"/>
                <a:gd name="T32" fmla="*/ 99 w 393"/>
                <a:gd name="T33" fmla="*/ 74 h 319"/>
                <a:gd name="T34" fmla="*/ 62 w 393"/>
                <a:gd name="T35" fmla="*/ 48 h 319"/>
                <a:gd name="T36" fmla="*/ 28 w 393"/>
                <a:gd name="T37" fmla="*/ 16 h 319"/>
                <a:gd name="T38" fmla="*/ 24 w 393"/>
                <a:gd name="T39" fmla="*/ 24 h 319"/>
                <a:gd name="T40" fmla="*/ 18 w 393"/>
                <a:gd name="T41" fmla="*/ 44 h 319"/>
                <a:gd name="T42" fmla="*/ 16 w 393"/>
                <a:gd name="T43" fmla="*/ 56 h 319"/>
                <a:gd name="T44" fmla="*/ 20 w 393"/>
                <a:gd name="T45" fmla="*/ 76 h 319"/>
                <a:gd name="T46" fmla="*/ 26 w 393"/>
                <a:gd name="T47" fmla="*/ 94 h 319"/>
                <a:gd name="T48" fmla="*/ 52 w 393"/>
                <a:gd name="T49" fmla="*/ 124 h 319"/>
                <a:gd name="T50" fmla="*/ 34 w 393"/>
                <a:gd name="T51" fmla="*/ 120 h 319"/>
                <a:gd name="T52" fmla="*/ 16 w 393"/>
                <a:gd name="T53" fmla="*/ 114 h 319"/>
                <a:gd name="T54" fmla="*/ 16 w 393"/>
                <a:gd name="T55" fmla="*/ 114 h 319"/>
                <a:gd name="T56" fmla="*/ 22 w 393"/>
                <a:gd name="T57" fmla="*/ 142 h 319"/>
                <a:gd name="T58" fmla="*/ 34 w 393"/>
                <a:gd name="T59" fmla="*/ 166 h 319"/>
                <a:gd name="T60" fmla="*/ 56 w 393"/>
                <a:gd name="T61" fmla="*/ 183 h 319"/>
                <a:gd name="T62" fmla="*/ 82 w 393"/>
                <a:gd name="T63" fmla="*/ 193 h 319"/>
                <a:gd name="T64" fmla="*/ 70 w 393"/>
                <a:gd name="T65" fmla="*/ 195 h 319"/>
                <a:gd name="T66" fmla="*/ 60 w 393"/>
                <a:gd name="T67" fmla="*/ 195 h 319"/>
                <a:gd name="T68" fmla="*/ 44 w 393"/>
                <a:gd name="T69" fmla="*/ 193 h 319"/>
                <a:gd name="T70" fmla="*/ 56 w 393"/>
                <a:gd name="T71" fmla="*/ 215 h 319"/>
                <a:gd name="T72" fmla="*/ 72 w 393"/>
                <a:gd name="T73" fmla="*/ 233 h 319"/>
                <a:gd name="T74" fmla="*/ 93 w 393"/>
                <a:gd name="T75" fmla="*/ 245 h 319"/>
                <a:gd name="T76" fmla="*/ 119 w 393"/>
                <a:gd name="T77" fmla="*/ 249 h 319"/>
                <a:gd name="T78" fmla="*/ 97 w 393"/>
                <a:gd name="T79" fmla="*/ 265 h 319"/>
                <a:gd name="T80" fmla="*/ 48 w 393"/>
                <a:gd name="T81" fmla="*/ 283 h 319"/>
                <a:gd name="T82" fmla="*/ 20 w 393"/>
                <a:gd name="T83" fmla="*/ 285 h 319"/>
                <a:gd name="T84" fmla="*/ 0 w 393"/>
                <a:gd name="T85" fmla="*/ 283 h 319"/>
                <a:gd name="T86" fmla="*/ 28 w 393"/>
                <a:gd name="T87" fmla="*/ 299 h 319"/>
                <a:gd name="T88" fmla="*/ 89 w 393"/>
                <a:gd name="T89" fmla="*/ 317 h 319"/>
                <a:gd name="T90" fmla="*/ 123 w 393"/>
                <a:gd name="T91" fmla="*/ 319 h 319"/>
                <a:gd name="T92" fmla="*/ 151 w 393"/>
                <a:gd name="T93" fmla="*/ 319 h 319"/>
                <a:gd name="T94" fmla="*/ 199 w 393"/>
                <a:gd name="T95" fmla="*/ 307 h 319"/>
                <a:gd name="T96" fmla="*/ 243 w 393"/>
                <a:gd name="T97" fmla="*/ 287 h 319"/>
                <a:gd name="T98" fmla="*/ 279 w 393"/>
                <a:gd name="T99" fmla="*/ 261 h 319"/>
                <a:gd name="T100" fmla="*/ 307 w 393"/>
                <a:gd name="T101" fmla="*/ 227 h 319"/>
                <a:gd name="T102" fmla="*/ 329 w 393"/>
                <a:gd name="T103" fmla="*/ 191 h 319"/>
                <a:gd name="T104" fmla="*/ 345 w 393"/>
                <a:gd name="T105" fmla="*/ 152 h 319"/>
                <a:gd name="T106" fmla="*/ 353 w 393"/>
                <a:gd name="T107" fmla="*/ 110 h 319"/>
                <a:gd name="T108" fmla="*/ 353 w 393"/>
                <a:gd name="T109" fmla="*/ 90 h 319"/>
                <a:gd name="T110" fmla="*/ 353 w 393"/>
                <a:gd name="T111" fmla="*/ 80 h 319"/>
                <a:gd name="T112" fmla="*/ 375 w 393"/>
                <a:gd name="T113" fmla="*/ 62 h 319"/>
                <a:gd name="T114" fmla="*/ 393 w 393"/>
                <a:gd name="T115" fmla="*/ 3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 h="319">
                  <a:moveTo>
                    <a:pt x="393" y="38"/>
                  </a:moveTo>
                  <a:lnTo>
                    <a:pt x="393" y="38"/>
                  </a:lnTo>
                  <a:lnTo>
                    <a:pt x="371" y="46"/>
                  </a:lnTo>
                  <a:lnTo>
                    <a:pt x="347" y="52"/>
                  </a:lnTo>
                  <a:lnTo>
                    <a:pt x="347" y="52"/>
                  </a:lnTo>
                  <a:lnTo>
                    <a:pt x="359" y="42"/>
                  </a:lnTo>
                  <a:lnTo>
                    <a:pt x="369" y="32"/>
                  </a:lnTo>
                  <a:lnTo>
                    <a:pt x="377" y="20"/>
                  </a:lnTo>
                  <a:lnTo>
                    <a:pt x="383" y="6"/>
                  </a:lnTo>
                  <a:lnTo>
                    <a:pt x="383" y="6"/>
                  </a:lnTo>
                  <a:lnTo>
                    <a:pt x="357" y="18"/>
                  </a:lnTo>
                  <a:lnTo>
                    <a:pt x="345" y="22"/>
                  </a:lnTo>
                  <a:lnTo>
                    <a:pt x="331" y="26"/>
                  </a:lnTo>
                  <a:lnTo>
                    <a:pt x="331" y="26"/>
                  </a:lnTo>
                  <a:lnTo>
                    <a:pt x="319" y="16"/>
                  </a:lnTo>
                  <a:lnTo>
                    <a:pt x="305" y="8"/>
                  </a:lnTo>
                  <a:lnTo>
                    <a:pt x="289" y="2"/>
                  </a:lnTo>
                  <a:lnTo>
                    <a:pt x="273" y="0"/>
                  </a:lnTo>
                  <a:lnTo>
                    <a:pt x="273" y="0"/>
                  </a:lnTo>
                  <a:lnTo>
                    <a:pt x="255" y="2"/>
                  </a:lnTo>
                  <a:lnTo>
                    <a:pt x="241" y="6"/>
                  </a:lnTo>
                  <a:lnTo>
                    <a:pt x="227" y="14"/>
                  </a:lnTo>
                  <a:lnTo>
                    <a:pt x="215" y="24"/>
                  </a:lnTo>
                  <a:lnTo>
                    <a:pt x="205" y="36"/>
                  </a:lnTo>
                  <a:lnTo>
                    <a:pt x="197" y="50"/>
                  </a:lnTo>
                  <a:lnTo>
                    <a:pt x="193" y="64"/>
                  </a:lnTo>
                  <a:lnTo>
                    <a:pt x="191" y="82"/>
                  </a:lnTo>
                  <a:lnTo>
                    <a:pt x="191" y="82"/>
                  </a:lnTo>
                  <a:lnTo>
                    <a:pt x="193" y="100"/>
                  </a:lnTo>
                  <a:lnTo>
                    <a:pt x="193" y="100"/>
                  </a:lnTo>
                  <a:lnTo>
                    <a:pt x="169" y="98"/>
                  </a:lnTo>
                  <a:lnTo>
                    <a:pt x="145" y="92"/>
                  </a:lnTo>
                  <a:lnTo>
                    <a:pt x="121" y="84"/>
                  </a:lnTo>
                  <a:lnTo>
                    <a:pt x="99" y="74"/>
                  </a:lnTo>
                  <a:lnTo>
                    <a:pt x="80" y="62"/>
                  </a:lnTo>
                  <a:lnTo>
                    <a:pt x="62" y="48"/>
                  </a:lnTo>
                  <a:lnTo>
                    <a:pt x="44" y="32"/>
                  </a:lnTo>
                  <a:lnTo>
                    <a:pt x="28" y="16"/>
                  </a:lnTo>
                  <a:lnTo>
                    <a:pt x="28" y="16"/>
                  </a:lnTo>
                  <a:lnTo>
                    <a:pt x="24" y="24"/>
                  </a:lnTo>
                  <a:lnTo>
                    <a:pt x="20" y="34"/>
                  </a:lnTo>
                  <a:lnTo>
                    <a:pt x="18" y="44"/>
                  </a:lnTo>
                  <a:lnTo>
                    <a:pt x="16" y="56"/>
                  </a:lnTo>
                  <a:lnTo>
                    <a:pt x="16" y="56"/>
                  </a:lnTo>
                  <a:lnTo>
                    <a:pt x="18" y="66"/>
                  </a:lnTo>
                  <a:lnTo>
                    <a:pt x="20" y="76"/>
                  </a:lnTo>
                  <a:lnTo>
                    <a:pt x="22" y="86"/>
                  </a:lnTo>
                  <a:lnTo>
                    <a:pt x="26" y="94"/>
                  </a:lnTo>
                  <a:lnTo>
                    <a:pt x="38" y="110"/>
                  </a:lnTo>
                  <a:lnTo>
                    <a:pt x="52" y="124"/>
                  </a:lnTo>
                  <a:lnTo>
                    <a:pt x="52" y="124"/>
                  </a:lnTo>
                  <a:lnTo>
                    <a:pt x="34" y="120"/>
                  </a:lnTo>
                  <a:lnTo>
                    <a:pt x="16" y="114"/>
                  </a:lnTo>
                  <a:lnTo>
                    <a:pt x="16" y="114"/>
                  </a:lnTo>
                  <a:lnTo>
                    <a:pt x="16" y="114"/>
                  </a:lnTo>
                  <a:lnTo>
                    <a:pt x="16" y="114"/>
                  </a:lnTo>
                  <a:lnTo>
                    <a:pt x="18" y="128"/>
                  </a:lnTo>
                  <a:lnTo>
                    <a:pt x="22" y="142"/>
                  </a:lnTo>
                  <a:lnTo>
                    <a:pt x="26" y="154"/>
                  </a:lnTo>
                  <a:lnTo>
                    <a:pt x="34" y="166"/>
                  </a:lnTo>
                  <a:lnTo>
                    <a:pt x="44" y="176"/>
                  </a:lnTo>
                  <a:lnTo>
                    <a:pt x="56" y="183"/>
                  </a:lnTo>
                  <a:lnTo>
                    <a:pt x="68" y="189"/>
                  </a:lnTo>
                  <a:lnTo>
                    <a:pt x="82" y="193"/>
                  </a:lnTo>
                  <a:lnTo>
                    <a:pt x="82" y="193"/>
                  </a:lnTo>
                  <a:lnTo>
                    <a:pt x="70" y="195"/>
                  </a:lnTo>
                  <a:lnTo>
                    <a:pt x="60" y="195"/>
                  </a:lnTo>
                  <a:lnTo>
                    <a:pt x="60" y="195"/>
                  </a:lnTo>
                  <a:lnTo>
                    <a:pt x="44" y="193"/>
                  </a:lnTo>
                  <a:lnTo>
                    <a:pt x="44" y="193"/>
                  </a:lnTo>
                  <a:lnTo>
                    <a:pt x="50" y="205"/>
                  </a:lnTo>
                  <a:lnTo>
                    <a:pt x="56" y="215"/>
                  </a:lnTo>
                  <a:lnTo>
                    <a:pt x="64" y="225"/>
                  </a:lnTo>
                  <a:lnTo>
                    <a:pt x="72" y="233"/>
                  </a:lnTo>
                  <a:lnTo>
                    <a:pt x="84" y="241"/>
                  </a:lnTo>
                  <a:lnTo>
                    <a:pt x="93" y="245"/>
                  </a:lnTo>
                  <a:lnTo>
                    <a:pt x="107" y="249"/>
                  </a:lnTo>
                  <a:lnTo>
                    <a:pt x="119" y="249"/>
                  </a:lnTo>
                  <a:lnTo>
                    <a:pt x="119" y="249"/>
                  </a:lnTo>
                  <a:lnTo>
                    <a:pt x="97" y="265"/>
                  </a:lnTo>
                  <a:lnTo>
                    <a:pt x="74" y="275"/>
                  </a:lnTo>
                  <a:lnTo>
                    <a:pt x="48" y="283"/>
                  </a:lnTo>
                  <a:lnTo>
                    <a:pt x="34" y="283"/>
                  </a:lnTo>
                  <a:lnTo>
                    <a:pt x="20" y="285"/>
                  </a:lnTo>
                  <a:lnTo>
                    <a:pt x="20" y="285"/>
                  </a:lnTo>
                  <a:lnTo>
                    <a:pt x="0" y="283"/>
                  </a:lnTo>
                  <a:lnTo>
                    <a:pt x="0" y="283"/>
                  </a:lnTo>
                  <a:lnTo>
                    <a:pt x="28" y="299"/>
                  </a:lnTo>
                  <a:lnTo>
                    <a:pt x="58" y="311"/>
                  </a:lnTo>
                  <a:lnTo>
                    <a:pt x="89" y="317"/>
                  </a:lnTo>
                  <a:lnTo>
                    <a:pt x="107" y="319"/>
                  </a:lnTo>
                  <a:lnTo>
                    <a:pt x="123" y="319"/>
                  </a:lnTo>
                  <a:lnTo>
                    <a:pt x="123" y="319"/>
                  </a:lnTo>
                  <a:lnTo>
                    <a:pt x="151" y="319"/>
                  </a:lnTo>
                  <a:lnTo>
                    <a:pt x="175" y="315"/>
                  </a:lnTo>
                  <a:lnTo>
                    <a:pt x="199" y="307"/>
                  </a:lnTo>
                  <a:lnTo>
                    <a:pt x="223" y="299"/>
                  </a:lnTo>
                  <a:lnTo>
                    <a:pt x="243" y="287"/>
                  </a:lnTo>
                  <a:lnTo>
                    <a:pt x="261" y="275"/>
                  </a:lnTo>
                  <a:lnTo>
                    <a:pt x="279" y="261"/>
                  </a:lnTo>
                  <a:lnTo>
                    <a:pt x="295" y="245"/>
                  </a:lnTo>
                  <a:lnTo>
                    <a:pt x="307" y="227"/>
                  </a:lnTo>
                  <a:lnTo>
                    <a:pt x="319" y="209"/>
                  </a:lnTo>
                  <a:lnTo>
                    <a:pt x="329" y="191"/>
                  </a:lnTo>
                  <a:lnTo>
                    <a:pt x="339" y="172"/>
                  </a:lnTo>
                  <a:lnTo>
                    <a:pt x="345" y="152"/>
                  </a:lnTo>
                  <a:lnTo>
                    <a:pt x="349" y="132"/>
                  </a:lnTo>
                  <a:lnTo>
                    <a:pt x="353" y="110"/>
                  </a:lnTo>
                  <a:lnTo>
                    <a:pt x="353" y="90"/>
                  </a:lnTo>
                  <a:lnTo>
                    <a:pt x="353" y="90"/>
                  </a:lnTo>
                  <a:lnTo>
                    <a:pt x="353" y="80"/>
                  </a:lnTo>
                  <a:lnTo>
                    <a:pt x="353" y="80"/>
                  </a:lnTo>
                  <a:lnTo>
                    <a:pt x="365" y="72"/>
                  </a:lnTo>
                  <a:lnTo>
                    <a:pt x="375" y="62"/>
                  </a:lnTo>
                  <a:lnTo>
                    <a:pt x="385" y="50"/>
                  </a:lnTo>
                  <a:lnTo>
                    <a:pt x="393" y="38"/>
                  </a:lnTo>
                  <a:lnTo>
                    <a:pt x="393" y="38"/>
                  </a:lnTo>
                  <a:close/>
                </a:path>
              </a:pathLst>
            </a:custGeom>
            <a:solidFill>
              <a:srgbClr val="BF202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7" name="Freeform 3506">
              <a:extLst>
                <a:ext uri="{FF2B5EF4-FFF2-40B4-BE49-F238E27FC236}">
                  <a16:creationId xmlns:a16="http://schemas.microsoft.com/office/drawing/2014/main" id="{FA4E9CC9-4BAD-4349-8D39-50ED7A2741D1}"/>
                </a:ext>
              </a:extLst>
            </p:cNvPr>
            <p:cNvSpPr>
              <a:spLocks/>
            </p:cNvSpPr>
            <p:nvPr/>
          </p:nvSpPr>
          <p:spPr bwMode="auto">
            <a:xfrm>
              <a:off x="2903852" y="3516337"/>
              <a:ext cx="234022" cy="141694"/>
            </a:xfrm>
            <a:custGeom>
              <a:avLst/>
              <a:gdLst>
                <a:gd name="T0" fmla="*/ 661 w 673"/>
                <a:gd name="T1" fmla="*/ 0 h 429"/>
                <a:gd name="T2" fmla="*/ 357 w 673"/>
                <a:gd name="T3" fmla="*/ 245 h 429"/>
                <a:gd name="T4" fmla="*/ 354 w 673"/>
                <a:gd name="T5" fmla="*/ 248 h 429"/>
                <a:gd name="T6" fmla="*/ 350 w 673"/>
                <a:gd name="T7" fmla="*/ 248 h 429"/>
                <a:gd name="T8" fmla="*/ 346 w 673"/>
                <a:gd name="T9" fmla="*/ 248 h 429"/>
                <a:gd name="T10" fmla="*/ 342 w 673"/>
                <a:gd name="T11" fmla="*/ 247 h 429"/>
                <a:gd name="T12" fmla="*/ 11 w 673"/>
                <a:gd name="T13" fmla="*/ 6 h 429"/>
                <a:gd name="T14" fmla="*/ 7 w 673"/>
                <a:gd name="T15" fmla="*/ 14 h 429"/>
                <a:gd name="T16" fmla="*/ 3 w 673"/>
                <a:gd name="T17" fmla="*/ 23 h 429"/>
                <a:gd name="T18" fmla="*/ 2 w 673"/>
                <a:gd name="T19" fmla="*/ 33 h 429"/>
                <a:gd name="T20" fmla="*/ 0 w 673"/>
                <a:gd name="T21" fmla="*/ 44 h 429"/>
                <a:gd name="T22" fmla="*/ 0 w 673"/>
                <a:gd name="T23" fmla="*/ 357 h 429"/>
                <a:gd name="T24" fmla="*/ 2 w 673"/>
                <a:gd name="T25" fmla="*/ 365 h 429"/>
                <a:gd name="T26" fmla="*/ 2 w 673"/>
                <a:gd name="T27" fmla="*/ 371 h 429"/>
                <a:gd name="T28" fmla="*/ 4 w 673"/>
                <a:gd name="T29" fmla="*/ 379 h 429"/>
                <a:gd name="T30" fmla="*/ 6 w 673"/>
                <a:gd name="T31" fmla="*/ 385 h 429"/>
                <a:gd name="T32" fmla="*/ 9 w 673"/>
                <a:gd name="T33" fmla="*/ 392 h 429"/>
                <a:gd name="T34" fmla="*/ 12 w 673"/>
                <a:gd name="T35" fmla="*/ 398 h 429"/>
                <a:gd name="T36" fmla="*/ 16 w 673"/>
                <a:gd name="T37" fmla="*/ 403 h 429"/>
                <a:gd name="T38" fmla="*/ 21 w 673"/>
                <a:gd name="T39" fmla="*/ 408 h 429"/>
                <a:gd name="T40" fmla="*/ 26 w 673"/>
                <a:gd name="T41" fmla="*/ 412 h 429"/>
                <a:gd name="T42" fmla="*/ 31 w 673"/>
                <a:gd name="T43" fmla="*/ 417 h 429"/>
                <a:gd name="T44" fmla="*/ 36 w 673"/>
                <a:gd name="T45" fmla="*/ 420 h 429"/>
                <a:gd name="T46" fmla="*/ 43 w 673"/>
                <a:gd name="T47" fmla="*/ 424 h 429"/>
                <a:gd name="T48" fmla="*/ 49 w 673"/>
                <a:gd name="T49" fmla="*/ 425 h 429"/>
                <a:gd name="T50" fmla="*/ 57 w 673"/>
                <a:gd name="T51" fmla="*/ 428 h 429"/>
                <a:gd name="T52" fmla="*/ 63 w 673"/>
                <a:gd name="T53" fmla="*/ 429 h 429"/>
                <a:gd name="T54" fmla="*/ 71 w 673"/>
                <a:gd name="T55" fmla="*/ 429 h 429"/>
                <a:gd name="T56" fmla="*/ 601 w 673"/>
                <a:gd name="T57" fmla="*/ 429 h 429"/>
                <a:gd name="T58" fmla="*/ 609 w 673"/>
                <a:gd name="T59" fmla="*/ 429 h 429"/>
                <a:gd name="T60" fmla="*/ 616 w 673"/>
                <a:gd name="T61" fmla="*/ 428 h 429"/>
                <a:gd name="T62" fmla="*/ 623 w 673"/>
                <a:gd name="T63" fmla="*/ 425 h 429"/>
                <a:gd name="T64" fmla="*/ 630 w 673"/>
                <a:gd name="T65" fmla="*/ 423 h 429"/>
                <a:gd name="T66" fmla="*/ 636 w 673"/>
                <a:gd name="T67" fmla="*/ 420 h 429"/>
                <a:gd name="T68" fmla="*/ 643 w 673"/>
                <a:gd name="T69" fmla="*/ 416 h 429"/>
                <a:gd name="T70" fmla="*/ 648 w 673"/>
                <a:gd name="T71" fmla="*/ 412 h 429"/>
                <a:gd name="T72" fmla="*/ 653 w 673"/>
                <a:gd name="T73" fmla="*/ 407 h 429"/>
                <a:gd name="T74" fmla="*/ 657 w 673"/>
                <a:gd name="T75" fmla="*/ 402 h 429"/>
                <a:gd name="T76" fmla="*/ 662 w 673"/>
                <a:gd name="T77" fmla="*/ 397 h 429"/>
                <a:gd name="T78" fmla="*/ 666 w 673"/>
                <a:gd name="T79" fmla="*/ 390 h 429"/>
                <a:gd name="T80" fmla="*/ 668 w 673"/>
                <a:gd name="T81" fmla="*/ 385 h 429"/>
                <a:gd name="T82" fmla="*/ 671 w 673"/>
                <a:gd name="T83" fmla="*/ 378 h 429"/>
                <a:gd name="T84" fmla="*/ 672 w 673"/>
                <a:gd name="T85" fmla="*/ 371 h 429"/>
                <a:gd name="T86" fmla="*/ 673 w 673"/>
                <a:gd name="T87" fmla="*/ 364 h 429"/>
                <a:gd name="T88" fmla="*/ 673 w 673"/>
                <a:gd name="T89" fmla="*/ 357 h 429"/>
                <a:gd name="T90" fmla="*/ 673 w 673"/>
                <a:gd name="T91" fmla="*/ 44 h 429"/>
                <a:gd name="T92" fmla="*/ 673 w 673"/>
                <a:gd name="T93" fmla="*/ 32 h 429"/>
                <a:gd name="T94" fmla="*/ 671 w 673"/>
                <a:gd name="T95" fmla="*/ 21 h 429"/>
                <a:gd name="T96" fmla="*/ 666 w 673"/>
                <a:gd name="T97" fmla="*/ 10 h 429"/>
                <a:gd name="T98" fmla="*/ 661 w 673"/>
                <a:gd name="T99"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3" h="429">
                  <a:moveTo>
                    <a:pt x="661" y="0"/>
                  </a:moveTo>
                  <a:lnTo>
                    <a:pt x="357" y="245"/>
                  </a:lnTo>
                  <a:lnTo>
                    <a:pt x="354" y="248"/>
                  </a:lnTo>
                  <a:lnTo>
                    <a:pt x="350" y="248"/>
                  </a:lnTo>
                  <a:lnTo>
                    <a:pt x="346" y="248"/>
                  </a:lnTo>
                  <a:lnTo>
                    <a:pt x="342" y="247"/>
                  </a:lnTo>
                  <a:lnTo>
                    <a:pt x="11" y="6"/>
                  </a:lnTo>
                  <a:lnTo>
                    <a:pt x="7" y="14"/>
                  </a:lnTo>
                  <a:lnTo>
                    <a:pt x="3" y="23"/>
                  </a:lnTo>
                  <a:lnTo>
                    <a:pt x="2" y="33"/>
                  </a:lnTo>
                  <a:lnTo>
                    <a:pt x="0" y="44"/>
                  </a:lnTo>
                  <a:lnTo>
                    <a:pt x="0" y="357"/>
                  </a:lnTo>
                  <a:lnTo>
                    <a:pt x="2" y="365"/>
                  </a:lnTo>
                  <a:lnTo>
                    <a:pt x="2" y="371"/>
                  </a:lnTo>
                  <a:lnTo>
                    <a:pt x="4" y="379"/>
                  </a:lnTo>
                  <a:lnTo>
                    <a:pt x="6" y="385"/>
                  </a:lnTo>
                  <a:lnTo>
                    <a:pt x="9" y="392"/>
                  </a:lnTo>
                  <a:lnTo>
                    <a:pt x="12" y="398"/>
                  </a:lnTo>
                  <a:lnTo>
                    <a:pt x="16" y="403"/>
                  </a:lnTo>
                  <a:lnTo>
                    <a:pt x="21" y="408"/>
                  </a:lnTo>
                  <a:lnTo>
                    <a:pt x="26" y="412"/>
                  </a:lnTo>
                  <a:lnTo>
                    <a:pt x="31" y="417"/>
                  </a:lnTo>
                  <a:lnTo>
                    <a:pt x="36" y="420"/>
                  </a:lnTo>
                  <a:lnTo>
                    <a:pt x="43" y="424"/>
                  </a:lnTo>
                  <a:lnTo>
                    <a:pt x="49" y="425"/>
                  </a:lnTo>
                  <a:lnTo>
                    <a:pt x="57" y="428"/>
                  </a:lnTo>
                  <a:lnTo>
                    <a:pt x="63" y="429"/>
                  </a:lnTo>
                  <a:lnTo>
                    <a:pt x="71" y="429"/>
                  </a:lnTo>
                  <a:lnTo>
                    <a:pt x="601" y="429"/>
                  </a:lnTo>
                  <a:lnTo>
                    <a:pt x="609" y="429"/>
                  </a:lnTo>
                  <a:lnTo>
                    <a:pt x="616" y="428"/>
                  </a:lnTo>
                  <a:lnTo>
                    <a:pt x="623" y="425"/>
                  </a:lnTo>
                  <a:lnTo>
                    <a:pt x="630" y="423"/>
                  </a:lnTo>
                  <a:lnTo>
                    <a:pt x="636" y="420"/>
                  </a:lnTo>
                  <a:lnTo>
                    <a:pt x="643" y="416"/>
                  </a:lnTo>
                  <a:lnTo>
                    <a:pt x="648" y="412"/>
                  </a:lnTo>
                  <a:lnTo>
                    <a:pt x="653" y="407"/>
                  </a:lnTo>
                  <a:lnTo>
                    <a:pt x="657" y="402"/>
                  </a:lnTo>
                  <a:lnTo>
                    <a:pt x="662" y="397"/>
                  </a:lnTo>
                  <a:lnTo>
                    <a:pt x="666" y="390"/>
                  </a:lnTo>
                  <a:lnTo>
                    <a:pt x="668" y="385"/>
                  </a:lnTo>
                  <a:lnTo>
                    <a:pt x="671" y="378"/>
                  </a:lnTo>
                  <a:lnTo>
                    <a:pt x="672" y="371"/>
                  </a:lnTo>
                  <a:lnTo>
                    <a:pt x="673" y="364"/>
                  </a:lnTo>
                  <a:lnTo>
                    <a:pt x="673" y="357"/>
                  </a:lnTo>
                  <a:lnTo>
                    <a:pt x="673" y="44"/>
                  </a:lnTo>
                  <a:lnTo>
                    <a:pt x="673" y="32"/>
                  </a:lnTo>
                  <a:lnTo>
                    <a:pt x="671" y="21"/>
                  </a:lnTo>
                  <a:lnTo>
                    <a:pt x="666" y="10"/>
                  </a:lnTo>
                  <a:lnTo>
                    <a:pt x="661" y="0"/>
                  </a:lnTo>
                  <a:close/>
                </a:path>
              </a:pathLst>
            </a:custGeom>
            <a:solidFill>
              <a:srgbClr val="BF2025"/>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a:ea typeface="+mn-ea"/>
                <a:cs typeface="+mn-cs"/>
              </a:endParaRPr>
            </a:p>
          </p:txBody>
        </p:sp>
        <p:grpSp>
          <p:nvGrpSpPr>
            <p:cNvPr id="3" name="Group 2"/>
            <p:cNvGrpSpPr/>
            <p:nvPr/>
          </p:nvGrpSpPr>
          <p:grpSpPr>
            <a:xfrm>
              <a:off x="2806201" y="3368446"/>
              <a:ext cx="5486944" cy="2027767"/>
              <a:chOff x="1988054" y="2829431"/>
              <a:chExt cx="5486944" cy="2027767"/>
            </a:xfrm>
          </p:grpSpPr>
          <p:sp>
            <p:nvSpPr>
              <p:cNvPr id="9" name="TextBox 8">
                <a:extLst>
                  <a:ext uri="{FF2B5EF4-FFF2-40B4-BE49-F238E27FC236}">
                    <a16:creationId xmlns:a16="http://schemas.microsoft.com/office/drawing/2014/main" id="{CAEACDA5-9911-4180-BEE3-1F4CDDFE9507}"/>
                  </a:ext>
                </a:extLst>
              </p:cNvPr>
              <p:cNvSpPr txBox="1"/>
              <p:nvPr/>
            </p:nvSpPr>
            <p:spPr>
              <a:xfrm>
                <a:off x="2507342" y="3377480"/>
                <a:ext cx="452406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dirty="0">
                    <a:ln w="13500">
                      <a:solidFill>
                        <a:srgbClr val="FFFFFF">
                          <a:shade val="2500"/>
                          <a:alpha val="6500"/>
                        </a:srgbClr>
                      </a:solidFill>
                      <a:prstDash val="solid"/>
                    </a:ln>
                    <a:solidFill>
                      <a:prstClr val="black">
                        <a:alpha val="95000"/>
                      </a:prstClr>
                    </a:solidFill>
                    <a:effectLst>
                      <a:innerShdw blurRad="50900" dist="38500" dir="13500000">
                        <a:srgbClr val="000000">
                          <a:alpha val="60000"/>
                        </a:srgbClr>
                      </a:innerShdw>
                    </a:effectLst>
                    <a:uLnTx/>
                    <a:uFillTx/>
                    <a:latin typeface="Arial"/>
                    <a:ea typeface="+mn-ea"/>
                    <a:cs typeface="Arial"/>
                  </a:rPr>
                  <a:t>Facebook: www.facebook.com/dcdgs</a:t>
                </a:r>
                <a:endParaRPr kumimoji="0" lang="en-US" sz="1800" b="1" i="1" u="none" strike="noStrike" kern="0" cap="none" spc="50" normalizeH="0" baseline="0" noProof="0" dirty="0">
                  <a:ln w="13500">
                    <a:solidFill>
                      <a:srgbClr val="FFFFFF">
                        <a:shade val="2500"/>
                        <a:alpha val="6500"/>
                      </a:srgbClr>
                    </a:solidFill>
                    <a:prstDash val="solid"/>
                  </a:ln>
                  <a:solidFill>
                    <a:prstClr val="black">
                      <a:alpha val="95000"/>
                    </a:prstClr>
                  </a:solidFill>
                  <a:effectLst>
                    <a:innerShdw blurRad="50900" dist="38500" dir="13500000">
                      <a:srgbClr val="000000">
                        <a:alpha val="60000"/>
                      </a:srgbClr>
                    </a:innerShdw>
                  </a:effectLst>
                  <a:uLnTx/>
                  <a:uFillTx/>
                  <a:latin typeface="Arial"/>
                  <a:ea typeface="+mn-ea"/>
                  <a:cs typeface="Arial"/>
                </a:endParaRPr>
              </a:p>
            </p:txBody>
          </p:sp>
          <p:sp>
            <p:nvSpPr>
              <p:cNvPr id="10" name="TextBox 9">
                <a:extLst>
                  <a:ext uri="{FF2B5EF4-FFF2-40B4-BE49-F238E27FC236}">
                    <a16:creationId xmlns:a16="http://schemas.microsoft.com/office/drawing/2014/main" id="{E24B6771-06ED-4473-A217-83FC31DC4E11}"/>
                  </a:ext>
                </a:extLst>
              </p:cNvPr>
              <p:cNvSpPr txBox="1"/>
              <p:nvPr/>
            </p:nvSpPr>
            <p:spPr>
              <a:xfrm>
                <a:off x="2507345" y="3927015"/>
                <a:ext cx="4152914" cy="3663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dirty="0">
                    <a:ln w="13500">
                      <a:solidFill>
                        <a:srgbClr val="FFFFFF">
                          <a:shade val="2500"/>
                          <a:alpha val="6500"/>
                        </a:srgbClr>
                      </a:solidFill>
                      <a:prstDash val="solid"/>
                    </a:ln>
                    <a:solidFill>
                      <a:prstClr val="black">
                        <a:alpha val="95000"/>
                      </a:prstClr>
                    </a:solidFill>
                    <a:effectLst>
                      <a:innerShdw blurRad="50900" dist="38500" dir="13500000">
                        <a:srgbClr val="000000">
                          <a:alpha val="60000"/>
                        </a:srgbClr>
                      </a:innerShdw>
                    </a:effectLst>
                    <a:uLnTx/>
                    <a:uFillTx/>
                    <a:latin typeface="Arial"/>
                    <a:ea typeface="+mn-ea"/>
                    <a:cs typeface="Arial"/>
                  </a:rPr>
                  <a:t>Twitter: www.twitter.com/dcdgs</a:t>
                </a:r>
              </a:p>
            </p:txBody>
          </p:sp>
          <p:sp>
            <p:nvSpPr>
              <p:cNvPr id="11" name="Rectangle 10">
                <a:extLst>
                  <a:ext uri="{FF2B5EF4-FFF2-40B4-BE49-F238E27FC236}">
                    <a16:creationId xmlns:a16="http://schemas.microsoft.com/office/drawing/2014/main" id="{226D474F-8A4F-4BA1-BDF4-0CAFC5B86717}"/>
                  </a:ext>
                </a:extLst>
              </p:cNvPr>
              <p:cNvSpPr/>
              <p:nvPr>
                <p:custDataLst>
                  <p:tags r:id="rId1"/>
                </p:custDataLst>
              </p:nvPr>
            </p:nvSpPr>
            <p:spPr>
              <a:xfrm>
                <a:off x="2539174" y="2836447"/>
                <a:ext cx="487156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dirty="0">
                    <a:ln w="13500">
                      <a:solidFill>
                        <a:srgbClr val="FFFFFF">
                          <a:shade val="2500"/>
                          <a:alpha val="6500"/>
                        </a:srgbClr>
                      </a:solidFill>
                      <a:prstDash val="solid"/>
                    </a:ln>
                    <a:solidFill>
                      <a:prstClr val="black">
                        <a:alpha val="95000"/>
                      </a:prstClr>
                    </a:solidFill>
                    <a:effectLst>
                      <a:innerShdw blurRad="50900" dist="38500" dir="13500000">
                        <a:srgbClr val="000000">
                          <a:alpha val="60000"/>
                        </a:srgbClr>
                      </a:innerShdw>
                    </a:effectLst>
                    <a:uLnTx/>
                    <a:uFillTx/>
                    <a:latin typeface="Arial"/>
                    <a:ea typeface="+mn-ea"/>
                    <a:cs typeface="Arial"/>
                  </a:rPr>
                  <a:t>Contact: dgs@dc.gov </a:t>
                </a:r>
              </a:p>
            </p:txBody>
          </p:sp>
          <p:sp>
            <p:nvSpPr>
              <p:cNvPr id="12" name="Oval 11">
                <a:extLst>
                  <a:ext uri="{FF2B5EF4-FFF2-40B4-BE49-F238E27FC236}">
                    <a16:creationId xmlns:a16="http://schemas.microsoft.com/office/drawing/2014/main" id="{97D36A47-EF66-42D0-AA82-45C60A562B8C}"/>
                  </a:ext>
                </a:extLst>
              </p:cNvPr>
              <p:cNvSpPr/>
              <p:nvPr/>
            </p:nvSpPr>
            <p:spPr>
              <a:xfrm>
                <a:off x="1988054" y="2829431"/>
                <a:ext cx="405885" cy="3822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3" name="Oval 12">
                <a:extLst>
                  <a:ext uri="{FF2B5EF4-FFF2-40B4-BE49-F238E27FC236}">
                    <a16:creationId xmlns:a16="http://schemas.microsoft.com/office/drawing/2014/main" id="{82CAFC54-4963-4384-BB10-3DC8782E5577}"/>
                  </a:ext>
                </a:extLst>
              </p:cNvPr>
              <p:cNvSpPr/>
              <p:nvPr/>
            </p:nvSpPr>
            <p:spPr>
              <a:xfrm>
                <a:off x="1988054" y="3378223"/>
                <a:ext cx="405885" cy="3822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4" name="Oval 13">
                <a:extLst>
                  <a:ext uri="{FF2B5EF4-FFF2-40B4-BE49-F238E27FC236}">
                    <a16:creationId xmlns:a16="http://schemas.microsoft.com/office/drawing/2014/main" id="{7B1D73D1-0124-4F29-9B97-19A4C6A4204E}"/>
                  </a:ext>
                </a:extLst>
              </p:cNvPr>
              <p:cNvSpPr/>
              <p:nvPr/>
            </p:nvSpPr>
            <p:spPr>
              <a:xfrm>
                <a:off x="1988054" y="3927015"/>
                <a:ext cx="405885" cy="3822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grpSp>
            <p:nvGrpSpPr>
              <p:cNvPr id="19" name="Group 18">
                <a:extLst>
                  <a:ext uri="{FF2B5EF4-FFF2-40B4-BE49-F238E27FC236}">
                    <a16:creationId xmlns:a16="http://schemas.microsoft.com/office/drawing/2014/main" id="{BD59C398-2F9A-4A15-B003-9095DF5223AA}"/>
                  </a:ext>
                </a:extLst>
              </p:cNvPr>
              <p:cNvGrpSpPr/>
              <p:nvPr/>
            </p:nvGrpSpPr>
            <p:grpSpPr>
              <a:xfrm>
                <a:off x="1988054" y="4474914"/>
                <a:ext cx="405885" cy="382284"/>
                <a:chOff x="1543460" y="4313240"/>
                <a:chExt cx="382284" cy="382284"/>
              </a:xfrm>
            </p:grpSpPr>
            <p:sp>
              <p:nvSpPr>
                <p:cNvPr id="21" name="Freeform 46">
                  <a:extLst>
                    <a:ext uri="{FF2B5EF4-FFF2-40B4-BE49-F238E27FC236}">
                      <a16:creationId xmlns:a16="http://schemas.microsoft.com/office/drawing/2014/main" id="{F663D332-19ED-4524-8259-D7A1109731BF}"/>
                    </a:ext>
                  </a:extLst>
                </p:cNvPr>
                <p:cNvSpPr>
                  <a:spLocks noEditPoints="1"/>
                </p:cNvSpPr>
                <p:nvPr/>
              </p:nvSpPr>
              <p:spPr bwMode="auto">
                <a:xfrm>
                  <a:off x="1660188" y="4419318"/>
                  <a:ext cx="170905" cy="170128"/>
                </a:xfrm>
                <a:custGeom>
                  <a:avLst/>
                  <a:gdLst>
                    <a:gd name="T0" fmla="*/ 72 w 878"/>
                    <a:gd name="T1" fmla="*/ 171 h 879"/>
                    <a:gd name="T2" fmla="*/ 210 w 878"/>
                    <a:gd name="T3" fmla="*/ 201 h 879"/>
                    <a:gd name="T4" fmla="*/ 338 w 878"/>
                    <a:gd name="T5" fmla="*/ 254 h 879"/>
                    <a:gd name="T6" fmla="*/ 451 w 878"/>
                    <a:gd name="T7" fmla="*/ 330 h 879"/>
                    <a:gd name="T8" fmla="*/ 547 w 878"/>
                    <a:gd name="T9" fmla="*/ 427 h 879"/>
                    <a:gd name="T10" fmla="*/ 624 w 878"/>
                    <a:gd name="T11" fmla="*/ 541 h 879"/>
                    <a:gd name="T12" fmla="*/ 678 w 878"/>
                    <a:gd name="T13" fmla="*/ 668 h 879"/>
                    <a:gd name="T14" fmla="*/ 706 w 878"/>
                    <a:gd name="T15" fmla="*/ 807 h 879"/>
                    <a:gd name="T16" fmla="*/ 878 w 878"/>
                    <a:gd name="T17" fmla="*/ 856 h 879"/>
                    <a:gd name="T18" fmla="*/ 872 w 878"/>
                    <a:gd name="T19" fmla="*/ 768 h 879"/>
                    <a:gd name="T20" fmla="*/ 855 w 878"/>
                    <a:gd name="T21" fmla="*/ 681 h 879"/>
                    <a:gd name="T22" fmla="*/ 825 w 878"/>
                    <a:gd name="T23" fmla="*/ 578 h 879"/>
                    <a:gd name="T24" fmla="*/ 751 w 878"/>
                    <a:gd name="T25" fmla="*/ 424 h 879"/>
                    <a:gd name="T26" fmla="*/ 650 w 878"/>
                    <a:gd name="T27" fmla="*/ 288 h 879"/>
                    <a:gd name="T28" fmla="*/ 525 w 878"/>
                    <a:gd name="T29" fmla="*/ 175 h 879"/>
                    <a:gd name="T30" fmla="*/ 380 w 878"/>
                    <a:gd name="T31" fmla="*/ 87 h 879"/>
                    <a:gd name="T32" fmla="*/ 240 w 878"/>
                    <a:gd name="T33" fmla="*/ 33 h 879"/>
                    <a:gd name="T34" fmla="*/ 155 w 878"/>
                    <a:gd name="T35" fmla="*/ 14 h 879"/>
                    <a:gd name="T36" fmla="*/ 68 w 878"/>
                    <a:gd name="T37" fmla="*/ 3 h 879"/>
                    <a:gd name="T38" fmla="*/ 0 w 878"/>
                    <a:gd name="T39" fmla="*/ 299 h 879"/>
                    <a:gd name="T40" fmla="*/ 60 w 878"/>
                    <a:gd name="T41" fmla="*/ 472 h 879"/>
                    <a:gd name="T42" fmla="*/ 138 w 878"/>
                    <a:gd name="T43" fmla="*/ 491 h 879"/>
                    <a:gd name="T44" fmla="*/ 210 w 878"/>
                    <a:gd name="T45" fmla="*/ 525 h 879"/>
                    <a:gd name="T46" fmla="*/ 275 w 878"/>
                    <a:gd name="T47" fmla="*/ 573 h 879"/>
                    <a:gd name="T48" fmla="*/ 330 w 878"/>
                    <a:gd name="T49" fmla="*/ 634 h 879"/>
                    <a:gd name="T50" fmla="*/ 371 w 878"/>
                    <a:gd name="T51" fmla="*/ 703 h 879"/>
                    <a:gd name="T52" fmla="*/ 398 w 878"/>
                    <a:gd name="T53" fmla="*/ 778 h 879"/>
                    <a:gd name="T54" fmla="*/ 410 w 878"/>
                    <a:gd name="T55" fmla="*/ 858 h 879"/>
                    <a:gd name="T56" fmla="*/ 580 w 878"/>
                    <a:gd name="T57" fmla="*/ 879 h 879"/>
                    <a:gd name="T58" fmla="*/ 568 w 878"/>
                    <a:gd name="T59" fmla="*/ 762 h 879"/>
                    <a:gd name="T60" fmla="*/ 533 w 878"/>
                    <a:gd name="T61" fmla="*/ 653 h 879"/>
                    <a:gd name="T62" fmla="*/ 480 w 878"/>
                    <a:gd name="T63" fmla="*/ 555 h 879"/>
                    <a:gd name="T64" fmla="*/ 409 w 878"/>
                    <a:gd name="T65" fmla="*/ 470 h 879"/>
                    <a:gd name="T66" fmla="*/ 324 w 878"/>
                    <a:gd name="T67" fmla="*/ 398 h 879"/>
                    <a:gd name="T68" fmla="*/ 224 w 878"/>
                    <a:gd name="T69" fmla="*/ 344 h 879"/>
                    <a:gd name="T70" fmla="*/ 116 w 878"/>
                    <a:gd name="T71" fmla="*/ 311 h 879"/>
                    <a:gd name="T72" fmla="*/ 0 w 878"/>
                    <a:gd name="T73" fmla="*/ 299 h 879"/>
                    <a:gd name="T74" fmla="*/ 199 w 878"/>
                    <a:gd name="T75" fmla="*/ 679 h 879"/>
                    <a:gd name="T76" fmla="*/ 206 w 878"/>
                    <a:gd name="T77" fmla="*/ 688 h 879"/>
                    <a:gd name="T78" fmla="*/ 228 w 878"/>
                    <a:gd name="T79" fmla="*/ 727 h 879"/>
                    <a:gd name="T80" fmla="*/ 232 w 878"/>
                    <a:gd name="T81" fmla="*/ 773 h 879"/>
                    <a:gd name="T82" fmla="*/ 219 w 878"/>
                    <a:gd name="T83" fmla="*/ 817 h 879"/>
                    <a:gd name="T84" fmla="*/ 199 w 878"/>
                    <a:gd name="T85" fmla="*/ 843 h 879"/>
                    <a:gd name="T86" fmla="*/ 162 w 878"/>
                    <a:gd name="T87" fmla="*/ 869 h 879"/>
                    <a:gd name="T88" fmla="*/ 116 w 878"/>
                    <a:gd name="T89" fmla="*/ 878 h 879"/>
                    <a:gd name="T90" fmla="*/ 71 w 878"/>
                    <a:gd name="T91" fmla="*/ 869 h 879"/>
                    <a:gd name="T92" fmla="*/ 33 w 878"/>
                    <a:gd name="T93" fmla="*/ 843 h 879"/>
                    <a:gd name="T94" fmla="*/ 8 w 878"/>
                    <a:gd name="T95" fmla="*/ 807 h 879"/>
                    <a:gd name="T96" fmla="*/ 0 w 878"/>
                    <a:gd name="T97" fmla="*/ 761 h 879"/>
                    <a:gd name="T98" fmla="*/ 8 w 878"/>
                    <a:gd name="T99" fmla="*/ 717 h 879"/>
                    <a:gd name="T100" fmla="*/ 33 w 878"/>
                    <a:gd name="T101" fmla="*/ 679 h 879"/>
                    <a:gd name="T102" fmla="*/ 60 w 878"/>
                    <a:gd name="T103" fmla="*/ 660 h 879"/>
                    <a:gd name="T104" fmla="*/ 105 w 878"/>
                    <a:gd name="T105" fmla="*/ 646 h 879"/>
                    <a:gd name="T106" fmla="*/ 151 w 878"/>
                    <a:gd name="T107" fmla="*/ 651 h 879"/>
                    <a:gd name="T108" fmla="*/ 190 w 878"/>
                    <a:gd name="T109" fmla="*/ 672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8" h="879">
                      <a:moveTo>
                        <a:pt x="0" y="0"/>
                      </a:moveTo>
                      <a:lnTo>
                        <a:pt x="0" y="168"/>
                      </a:lnTo>
                      <a:lnTo>
                        <a:pt x="37" y="169"/>
                      </a:lnTo>
                      <a:lnTo>
                        <a:pt x="72" y="171"/>
                      </a:lnTo>
                      <a:lnTo>
                        <a:pt x="108" y="176"/>
                      </a:lnTo>
                      <a:lnTo>
                        <a:pt x="142" y="182"/>
                      </a:lnTo>
                      <a:lnTo>
                        <a:pt x="177" y="191"/>
                      </a:lnTo>
                      <a:lnTo>
                        <a:pt x="210" y="201"/>
                      </a:lnTo>
                      <a:lnTo>
                        <a:pt x="244" y="211"/>
                      </a:lnTo>
                      <a:lnTo>
                        <a:pt x="276" y="224"/>
                      </a:lnTo>
                      <a:lnTo>
                        <a:pt x="308" y="238"/>
                      </a:lnTo>
                      <a:lnTo>
                        <a:pt x="338" y="254"/>
                      </a:lnTo>
                      <a:lnTo>
                        <a:pt x="368" y="271"/>
                      </a:lnTo>
                      <a:lnTo>
                        <a:pt x="396" y="289"/>
                      </a:lnTo>
                      <a:lnTo>
                        <a:pt x="424" y="310"/>
                      </a:lnTo>
                      <a:lnTo>
                        <a:pt x="451" y="330"/>
                      </a:lnTo>
                      <a:lnTo>
                        <a:pt x="477" y="353"/>
                      </a:lnTo>
                      <a:lnTo>
                        <a:pt x="502" y="377"/>
                      </a:lnTo>
                      <a:lnTo>
                        <a:pt x="525" y="402"/>
                      </a:lnTo>
                      <a:lnTo>
                        <a:pt x="547" y="427"/>
                      </a:lnTo>
                      <a:lnTo>
                        <a:pt x="569" y="454"/>
                      </a:lnTo>
                      <a:lnTo>
                        <a:pt x="589" y="481"/>
                      </a:lnTo>
                      <a:lnTo>
                        <a:pt x="607" y="511"/>
                      </a:lnTo>
                      <a:lnTo>
                        <a:pt x="624" y="541"/>
                      </a:lnTo>
                      <a:lnTo>
                        <a:pt x="640" y="571"/>
                      </a:lnTo>
                      <a:lnTo>
                        <a:pt x="654" y="602"/>
                      </a:lnTo>
                      <a:lnTo>
                        <a:pt x="666" y="635"/>
                      </a:lnTo>
                      <a:lnTo>
                        <a:pt x="678" y="668"/>
                      </a:lnTo>
                      <a:lnTo>
                        <a:pt x="688" y="702"/>
                      </a:lnTo>
                      <a:lnTo>
                        <a:pt x="695" y="736"/>
                      </a:lnTo>
                      <a:lnTo>
                        <a:pt x="702" y="771"/>
                      </a:lnTo>
                      <a:lnTo>
                        <a:pt x="706" y="807"/>
                      </a:lnTo>
                      <a:lnTo>
                        <a:pt x="709" y="842"/>
                      </a:lnTo>
                      <a:lnTo>
                        <a:pt x="711" y="879"/>
                      </a:lnTo>
                      <a:lnTo>
                        <a:pt x="878" y="879"/>
                      </a:lnTo>
                      <a:lnTo>
                        <a:pt x="878" y="856"/>
                      </a:lnTo>
                      <a:lnTo>
                        <a:pt x="877" y="834"/>
                      </a:lnTo>
                      <a:lnTo>
                        <a:pt x="876" y="812"/>
                      </a:lnTo>
                      <a:lnTo>
                        <a:pt x="874" y="789"/>
                      </a:lnTo>
                      <a:lnTo>
                        <a:pt x="872" y="768"/>
                      </a:lnTo>
                      <a:lnTo>
                        <a:pt x="868" y="745"/>
                      </a:lnTo>
                      <a:lnTo>
                        <a:pt x="865" y="723"/>
                      </a:lnTo>
                      <a:lnTo>
                        <a:pt x="861" y="702"/>
                      </a:lnTo>
                      <a:lnTo>
                        <a:pt x="855" y="681"/>
                      </a:lnTo>
                      <a:lnTo>
                        <a:pt x="851" y="660"/>
                      </a:lnTo>
                      <a:lnTo>
                        <a:pt x="845" y="639"/>
                      </a:lnTo>
                      <a:lnTo>
                        <a:pt x="839" y="618"/>
                      </a:lnTo>
                      <a:lnTo>
                        <a:pt x="825" y="578"/>
                      </a:lnTo>
                      <a:lnTo>
                        <a:pt x="809" y="538"/>
                      </a:lnTo>
                      <a:lnTo>
                        <a:pt x="792" y="499"/>
                      </a:lnTo>
                      <a:lnTo>
                        <a:pt x="772" y="461"/>
                      </a:lnTo>
                      <a:lnTo>
                        <a:pt x="751" y="424"/>
                      </a:lnTo>
                      <a:lnTo>
                        <a:pt x="728" y="389"/>
                      </a:lnTo>
                      <a:lnTo>
                        <a:pt x="703" y="354"/>
                      </a:lnTo>
                      <a:lnTo>
                        <a:pt x="677" y="321"/>
                      </a:lnTo>
                      <a:lnTo>
                        <a:pt x="650" y="288"/>
                      </a:lnTo>
                      <a:lnTo>
                        <a:pt x="621" y="258"/>
                      </a:lnTo>
                      <a:lnTo>
                        <a:pt x="590" y="229"/>
                      </a:lnTo>
                      <a:lnTo>
                        <a:pt x="558" y="202"/>
                      </a:lnTo>
                      <a:lnTo>
                        <a:pt x="525" y="175"/>
                      </a:lnTo>
                      <a:lnTo>
                        <a:pt x="490" y="151"/>
                      </a:lnTo>
                      <a:lnTo>
                        <a:pt x="455" y="128"/>
                      </a:lnTo>
                      <a:lnTo>
                        <a:pt x="418" y="107"/>
                      </a:lnTo>
                      <a:lnTo>
                        <a:pt x="380" y="87"/>
                      </a:lnTo>
                      <a:lnTo>
                        <a:pt x="341" y="70"/>
                      </a:lnTo>
                      <a:lnTo>
                        <a:pt x="301" y="54"/>
                      </a:lnTo>
                      <a:lnTo>
                        <a:pt x="261" y="40"/>
                      </a:lnTo>
                      <a:lnTo>
                        <a:pt x="240" y="33"/>
                      </a:lnTo>
                      <a:lnTo>
                        <a:pt x="219" y="28"/>
                      </a:lnTo>
                      <a:lnTo>
                        <a:pt x="197" y="22"/>
                      </a:lnTo>
                      <a:lnTo>
                        <a:pt x="177" y="18"/>
                      </a:lnTo>
                      <a:lnTo>
                        <a:pt x="155" y="14"/>
                      </a:lnTo>
                      <a:lnTo>
                        <a:pt x="134" y="11"/>
                      </a:lnTo>
                      <a:lnTo>
                        <a:pt x="112" y="7"/>
                      </a:lnTo>
                      <a:lnTo>
                        <a:pt x="89" y="5"/>
                      </a:lnTo>
                      <a:lnTo>
                        <a:pt x="68" y="3"/>
                      </a:lnTo>
                      <a:lnTo>
                        <a:pt x="45" y="2"/>
                      </a:lnTo>
                      <a:lnTo>
                        <a:pt x="22" y="1"/>
                      </a:lnTo>
                      <a:lnTo>
                        <a:pt x="0" y="0"/>
                      </a:lnTo>
                      <a:close/>
                      <a:moveTo>
                        <a:pt x="0" y="299"/>
                      </a:moveTo>
                      <a:lnTo>
                        <a:pt x="0" y="466"/>
                      </a:lnTo>
                      <a:lnTo>
                        <a:pt x="20" y="467"/>
                      </a:lnTo>
                      <a:lnTo>
                        <a:pt x="41" y="468"/>
                      </a:lnTo>
                      <a:lnTo>
                        <a:pt x="60" y="472"/>
                      </a:lnTo>
                      <a:lnTo>
                        <a:pt x="81" y="475"/>
                      </a:lnTo>
                      <a:lnTo>
                        <a:pt x="100" y="479"/>
                      </a:lnTo>
                      <a:lnTo>
                        <a:pt x="120" y="485"/>
                      </a:lnTo>
                      <a:lnTo>
                        <a:pt x="138" y="491"/>
                      </a:lnTo>
                      <a:lnTo>
                        <a:pt x="156" y="498"/>
                      </a:lnTo>
                      <a:lnTo>
                        <a:pt x="175" y="506"/>
                      </a:lnTo>
                      <a:lnTo>
                        <a:pt x="193" y="515"/>
                      </a:lnTo>
                      <a:lnTo>
                        <a:pt x="210" y="525"/>
                      </a:lnTo>
                      <a:lnTo>
                        <a:pt x="228" y="535"/>
                      </a:lnTo>
                      <a:lnTo>
                        <a:pt x="244" y="547"/>
                      </a:lnTo>
                      <a:lnTo>
                        <a:pt x="260" y="560"/>
                      </a:lnTo>
                      <a:lnTo>
                        <a:pt x="275" y="573"/>
                      </a:lnTo>
                      <a:lnTo>
                        <a:pt x="290" y="587"/>
                      </a:lnTo>
                      <a:lnTo>
                        <a:pt x="304" y="602"/>
                      </a:lnTo>
                      <a:lnTo>
                        <a:pt x="317" y="618"/>
                      </a:lnTo>
                      <a:lnTo>
                        <a:pt x="330" y="634"/>
                      </a:lnTo>
                      <a:lnTo>
                        <a:pt x="342" y="650"/>
                      </a:lnTo>
                      <a:lnTo>
                        <a:pt x="353" y="667"/>
                      </a:lnTo>
                      <a:lnTo>
                        <a:pt x="363" y="684"/>
                      </a:lnTo>
                      <a:lnTo>
                        <a:pt x="371" y="703"/>
                      </a:lnTo>
                      <a:lnTo>
                        <a:pt x="380" y="721"/>
                      </a:lnTo>
                      <a:lnTo>
                        <a:pt x="387" y="740"/>
                      </a:lnTo>
                      <a:lnTo>
                        <a:pt x="393" y="759"/>
                      </a:lnTo>
                      <a:lnTo>
                        <a:pt x="398" y="778"/>
                      </a:lnTo>
                      <a:lnTo>
                        <a:pt x="403" y="798"/>
                      </a:lnTo>
                      <a:lnTo>
                        <a:pt x="406" y="817"/>
                      </a:lnTo>
                      <a:lnTo>
                        <a:pt x="409" y="838"/>
                      </a:lnTo>
                      <a:lnTo>
                        <a:pt x="410" y="858"/>
                      </a:lnTo>
                      <a:lnTo>
                        <a:pt x="411" y="879"/>
                      </a:lnTo>
                      <a:lnTo>
                        <a:pt x="411" y="879"/>
                      </a:lnTo>
                      <a:lnTo>
                        <a:pt x="411" y="879"/>
                      </a:lnTo>
                      <a:lnTo>
                        <a:pt x="580" y="879"/>
                      </a:lnTo>
                      <a:lnTo>
                        <a:pt x="579" y="849"/>
                      </a:lnTo>
                      <a:lnTo>
                        <a:pt x="577" y="819"/>
                      </a:lnTo>
                      <a:lnTo>
                        <a:pt x="572" y="790"/>
                      </a:lnTo>
                      <a:lnTo>
                        <a:pt x="568" y="762"/>
                      </a:lnTo>
                      <a:lnTo>
                        <a:pt x="562" y="734"/>
                      </a:lnTo>
                      <a:lnTo>
                        <a:pt x="553" y="707"/>
                      </a:lnTo>
                      <a:lnTo>
                        <a:pt x="544" y="680"/>
                      </a:lnTo>
                      <a:lnTo>
                        <a:pt x="533" y="653"/>
                      </a:lnTo>
                      <a:lnTo>
                        <a:pt x="522" y="628"/>
                      </a:lnTo>
                      <a:lnTo>
                        <a:pt x="510" y="602"/>
                      </a:lnTo>
                      <a:lnTo>
                        <a:pt x="496" y="579"/>
                      </a:lnTo>
                      <a:lnTo>
                        <a:pt x="480" y="555"/>
                      </a:lnTo>
                      <a:lnTo>
                        <a:pt x="464" y="532"/>
                      </a:lnTo>
                      <a:lnTo>
                        <a:pt x="447" y="511"/>
                      </a:lnTo>
                      <a:lnTo>
                        <a:pt x="429" y="489"/>
                      </a:lnTo>
                      <a:lnTo>
                        <a:pt x="409" y="470"/>
                      </a:lnTo>
                      <a:lnTo>
                        <a:pt x="389" y="450"/>
                      </a:lnTo>
                      <a:lnTo>
                        <a:pt x="368" y="432"/>
                      </a:lnTo>
                      <a:lnTo>
                        <a:pt x="347" y="414"/>
                      </a:lnTo>
                      <a:lnTo>
                        <a:pt x="324" y="398"/>
                      </a:lnTo>
                      <a:lnTo>
                        <a:pt x="300" y="383"/>
                      </a:lnTo>
                      <a:lnTo>
                        <a:pt x="275" y="369"/>
                      </a:lnTo>
                      <a:lnTo>
                        <a:pt x="250" y="356"/>
                      </a:lnTo>
                      <a:lnTo>
                        <a:pt x="224" y="344"/>
                      </a:lnTo>
                      <a:lnTo>
                        <a:pt x="199" y="335"/>
                      </a:lnTo>
                      <a:lnTo>
                        <a:pt x="172" y="325"/>
                      </a:lnTo>
                      <a:lnTo>
                        <a:pt x="145" y="317"/>
                      </a:lnTo>
                      <a:lnTo>
                        <a:pt x="116" y="311"/>
                      </a:lnTo>
                      <a:lnTo>
                        <a:pt x="87" y="305"/>
                      </a:lnTo>
                      <a:lnTo>
                        <a:pt x="59" y="302"/>
                      </a:lnTo>
                      <a:lnTo>
                        <a:pt x="29" y="300"/>
                      </a:lnTo>
                      <a:lnTo>
                        <a:pt x="0" y="299"/>
                      </a:lnTo>
                      <a:close/>
                      <a:moveTo>
                        <a:pt x="33" y="843"/>
                      </a:moveTo>
                      <a:lnTo>
                        <a:pt x="33" y="843"/>
                      </a:lnTo>
                      <a:lnTo>
                        <a:pt x="33" y="843"/>
                      </a:lnTo>
                      <a:close/>
                      <a:moveTo>
                        <a:pt x="199" y="679"/>
                      </a:moveTo>
                      <a:lnTo>
                        <a:pt x="199" y="679"/>
                      </a:lnTo>
                      <a:lnTo>
                        <a:pt x="199" y="679"/>
                      </a:lnTo>
                      <a:close/>
                      <a:moveTo>
                        <a:pt x="199" y="679"/>
                      </a:moveTo>
                      <a:lnTo>
                        <a:pt x="206" y="688"/>
                      </a:lnTo>
                      <a:lnTo>
                        <a:pt x="213" y="696"/>
                      </a:lnTo>
                      <a:lnTo>
                        <a:pt x="219" y="706"/>
                      </a:lnTo>
                      <a:lnTo>
                        <a:pt x="223" y="717"/>
                      </a:lnTo>
                      <a:lnTo>
                        <a:pt x="228" y="727"/>
                      </a:lnTo>
                      <a:lnTo>
                        <a:pt x="231" y="738"/>
                      </a:lnTo>
                      <a:lnTo>
                        <a:pt x="232" y="749"/>
                      </a:lnTo>
                      <a:lnTo>
                        <a:pt x="233" y="761"/>
                      </a:lnTo>
                      <a:lnTo>
                        <a:pt x="232" y="773"/>
                      </a:lnTo>
                      <a:lnTo>
                        <a:pt x="231" y="785"/>
                      </a:lnTo>
                      <a:lnTo>
                        <a:pt x="228" y="796"/>
                      </a:lnTo>
                      <a:lnTo>
                        <a:pt x="223" y="807"/>
                      </a:lnTo>
                      <a:lnTo>
                        <a:pt x="219" y="817"/>
                      </a:lnTo>
                      <a:lnTo>
                        <a:pt x="213" y="826"/>
                      </a:lnTo>
                      <a:lnTo>
                        <a:pt x="206" y="836"/>
                      </a:lnTo>
                      <a:lnTo>
                        <a:pt x="199" y="843"/>
                      </a:lnTo>
                      <a:lnTo>
                        <a:pt x="199" y="843"/>
                      </a:lnTo>
                      <a:lnTo>
                        <a:pt x="190" y="851"/>
                      </a:lnTo>
                      <a:lnTo>
                        <a:pt x="181" y="858"/>
                      </a:lnTo>
                      <a:lnTo>
                        <a:pt x="172" y="864"/>
                      </a:lnTo>
                      <a:lnTo>
                        <a:pt x="162" y="869"/>
                      </a:lnTo>
                      <a:lnTo>
                        <a:pt x="151" y="872"/>
                      </a:lnTo>
                      <a:lnTo>
                        <a:pt x="140" y="876"/>
                      </a:lnTo>
                      <a:lnTo>
                        <a:pt x="128" y="877"/>
                      </a:lnTo>
                      <a:lnTo>
                        <a:pt x="116" y="878"/>
                      </a:lnTo>
                      <a:lnTo>
                        <a:pt x="105" y="877"/>
                      </a:lnTo>
                      <a:lnTo>
                        <a:pt x="93" y="876"/>
                      </a:lnTo>
                      <a:lnTo>
                        <a:pt x="82" y="872"/>
                      </a:lnTo>
                      <a:lnTo>
                        <a:pt x="71" y="869"/>
                      </a:lnTo>
                      <a:lnTo>
                        <a:pt x="60" y="864"/>
                      </a:lnTo>
                      <a:lnTo>
                        <a:pt x="51" y="858"/>
                      </a:lnTo>
                      <a:lnTo>
                        <a:pt x="42" y="851"/>
                      </a:lnTo>
                      <a:lnTo>
                        <a:pt x="33" y="843"/>
                      </a:lnTo>
                      <a:lnTo>
                        <a:pt x="26" y="836"/>
                      </a:lnTo>
                      <a:lnTo>
                        <a:pt x="19" y="827"/>
                      </a:lnTo>
                      <a:lnTo>
                        <a:pt x="14" y="817"/>
                      </a:lnTo>
                      <a:lnTo>
                        <a:pt x="8" y="807"/>
                      </a:lnTo>
                      <a:lnTo>
                        <a:pt x="5" y="796"/>
                      </a:lnTo>
                      <a:lnTo>
                        <a:pt x="2" y="785"/>
                      </a:lnTo>
                      <a:lnTo>
                        <a:pt x="0" y="773"/>
                      </a:lnTo>
                      <a:lnTo>
                        <a:pt x="0" y="761"/>
                      </a:lnTo>
                      <a:lnTo>
                        <a:pt x="0" y="749"/>
                      </a:lnTo>
                      <a:lnTo>
                        <a:pt x="2" y="738"/>
                      </a:lnTo>
                      <a:lnTo>
                        <a:pt x="5" y="727"/>
                      </a:lnTo>
                      <a:lnTo>
                        <a:pt x="8" y="717"/>
                      </a:lnTo>
                      <a:lnTo>
                        <a:pt x="14" y="706"/>
                      </a:lnTo>
                      <a:lnTo>
                        <a:pt x="19" y="696"/>
                      </a:lnTo>
                      <a:lnTo>
                        <a:pt x="26" y="688"/>
                      </a:lnTo>
                      <a:lnTo>
                        <a:pt x="33" y="679"/>
                      </a:lnTo>
                      <a:lnTo>
                        <a:pt x="33" y="679"/>
                      </a:lnTo>
                      <a:lnTo>
                        <a:pt x="42" y="672"/>
                      </a:lnTo>
                      <a:lnTo>
                        <a:pt x="51" y="665"/>
                      </a:lnTo>
                      <a:lnTo>
                        <a:pt x="60" y="660"/>
                      </a:lnTo>
                      <a:lnTo>
                        <a:pt x="71" y="654"/>
                      </a:lnTo>
                      <a:lnTo>
                        <a:pt x="82" y="651"/>
                      </a:lnTo>
                      <a:lnTo>
                        <a:pt x="93" y="648"/>
                      </a:lnTo>
                      <a:lnTo>
                        <a:pt x="105" y="646"/>
                      </a:lnTo>
                      <a:lnTo>
                        <a:pt x="116" y="646"/>
                      </a:lnTo>
                      <a:lnTo>
                        <a:pt x="128" y="646"/>
                      </a:lnTo>
                      <a:lnTo>
                        <a:pt x="140" y="648"/>
                      </a:lnTo>
                      <a:lnTo>
                        <a:pt x="151" y="651"/>
                      </a:lnTo>
                      <a:lnTo>
                        <a:pt x="162" y="654"/>
                      </a:lnTo>
                      <a:lnTo>
                        <a:pt x="172" y="660"/>
                      </a:lnTo>
                      <a:lnTo>
                        <a:pt x="181" y="665"/>
                      </a:lnTo>
                      <a:lnTo>
                        <a:pt x="190" y="672"/>
                      </a:lnTo>
                      <a:lnTo>
                        <a:pt x="199" y="679"/>
                      </a:lnTo>
                      <a:close/>
                    </a:path>
                  </a:pathLst>
                </a:custGeom>
                <a:solidFill>
                  <a:srgbClr val="BF2025"/>
                </a:solidFill>
                <a:ln>
                  <a:noFill/>
                </a:ln>
              </p:spPr>
              <p:txBody>
                <a:bodyPr vert="horz" wrap="square" lIns="68580" tIns="34291" rIns="68580" bIns="34291"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2" name="Oval 21">
                  <a:extLst>
                    <a:ext uri="{FF2B5EF4-FFF2-40B4-BE49-F238E27FC236}">
                      <a16:creationId xmlns:a16="http://schemas.microsoft.com/office/drawing/2014/main" id="{3A223F42-7F50-4779-90BF-764C4ECA24C8}"/>
                    </a:ext>
                  </a:extLst>
                </p:cNvPr>
                <p:cNvSpPr/>
                <p:nvPr/>
              </p:nvSpPr>
              <p:spPr>
                <a:xfrm>
                  <a:off x="1543460" y="4313240"/>
                  <a:ext cx="382284" cy="38228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grpSp>
          <p:sp>
            <p:nvSpPr>
              <p:cNvPr id="20" name="TextBox 19">
                <a:extLst>
                  <a:ext uri="{FF2B5EF4-FFF2-40B4-BE49-F238E27FC236}">
                    <a16:creationId xmlns:a16="http://schemas.microsoft.com/office/drawing/2014/main" id="{A7C280F1-8B45-435F-BCF2-FD63A0E4C1C6}"/>
                  </a:ext>
                </a:extLst>
              </p:cNvPr>
              <p:cNvSpPr txBox="1"/>
              <p:nvPr/>
            </p:nvSpPr>
            <p:spPr>
              <a:xfrm>
                <a:off x="2507345" y="4465971"/>
                <a:ext cx="4967653" cy="3663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dirty="0">
                    <a:ln w="13500">
                      <a:solidFill>
                        <a:srgbClr val="FFFFFF">
                          <a:shade val="2500"/>
                          <a:alpha val="6500"/>
                        </a:srgbClr>
                      </a:solidFill>
                      <a:prstDash val="solid"/>
                    </a:ln>
                    <a:solidFill>
                      <a:prstClr val="black">
                        <a:alpha val="95000"/>
                      </a:prstClr>
                    </a:solidFill>
                    <a:effectLst>
                      <a:innerShdw blurRad="50900" dist="38500" dir="13500000">
                        <a:srgbClr val="000000">
                          <a:alpha val="60000"/>
                        </a:srgbClr>
                      </a:innerShdw>
                    </a:effectLst>
                    <a:uLnTx/>
                    <a:uFillTx/>
                    <a:latin typeface="Arial"/>
                    <a:ea typeface="+mn-ea"/>
                    <a:cs typeface="Arial"/>
                  </a:rPr>
                  <a:t>Instagram: www.instagram.com/dcdgs</a:t>
                </a:r>
              </a:p>
            </p:txBody>
          </p:sp>
        </p:gr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4308" y="1948944"/>
            <a:ext cx="5044961" cy="1699991"/>
          </a:xfrm>
          <a:prstGeom prst="rect">
            <a:avLst/>
          </a:prstGeom>
        </p:spPr>
      </p:pic>
      <p:sp>
        <p:nvSpPr>
          <p:cNvPr id="25" name="Rectangle 24"/>
          <p:cNvSpPr/>
          <p:nvPr/>
        </p:nvSpPr>
        <p:spPr>
          <a:xfrm>
            <a:off x="1638602" y="298203"/>
            <a:ext cx="5490606" cy="400110"/>
          </a:xfrm>
          <a:prstGeom prst="rect">
            <a:avLst/>
          </a:prstGeom>
        </p:spPr>
        <p:txBody>
          <a:bodyPr wrap="none">
            <a:spAutoFit/>
          </a:bodyPr>
          <a:lstStyle/>
          <a:p>
            <a:pPr lvl="0" algn="ctr" defTabSz="914400">
              <a:spcBef>
                <a:spcPct val="0"/>
              </a:spcBef>
              <a:defRPr/>
            </a:pPr>
            <a:r>
              <a:rPr lang="en-US" sz="2000" b="1" dirty="0">
                <a:latin typeface="Arial Narrow" panose="020B0604020202020204" pitchFamily="34" charset="0"/>
              </a:rPr>
              <a:t>St. Elizabeths East Campus Redevelopment Program</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4488" y="6282267"/>
            <a:ext cx="1250325" cy="430278"/>
          </a:xfrm>
          <a:prstGeom prst="rect">
            <a:avLst/>
          </a:prstGeom>
        </p:spPr>
      </p:pic>
    </p:spTree>
    <p:extLst>
      <p:ext uri="{BB962C8B-B14F-4D97-AF65-F5344CB8AC3E}">
        <p14:creationId xmlns:p14="http://schemas.microsoft.com/office/powerpoint/2010/main" val="341022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ight Brace 57">
            <a:extLst>
              <a:ext uri="{FF2B5EF4-FFF2-40B4-BE49-F238E27FC236}">
                <a16:creationId xmlns:a16="http://schemas.microsoft.com/office/drawing/2014/main" id="{310C69A9-63D1-5DE6-32D2-127501874BED}"/>
              </a:ext>
            </a:extLst>
          </p:cNvPr>
          <p:cNvSpPr/>
          <p:nvPr/>
        </p:nvSpPr>
        <p:spPr>
          <a:xfrm rot="10800000" flipH="1">
            <a:off x="4613553" y="1567072"/>
            <a:ext cx="349377" cy="644714"/>
          </a:xfrm>
          <a:prstGeom prst="rightBrace">
            <a:avLst>
              <a:gd name="adj1" fmla="val 33303"/>
              <a:gd name="adj2" fmla="val 45917"/>
            </a:avLst>
          </a:prstGeom>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cxnSp>
        <p:nvCxnSpPr>
          <p:cNvPr id="64" name="Straight Arrow Connector 63">
            <a:extLst>
              <a:ext uri="{FF2B5EF4-FFF2-40B4-BE49-F238E27FC236}">
                <a16:creationId xmlns:a16="http://schemas.microsoft.com/office/drawing/2014/main" id="{45DEEB23-2262-AFB6-2CD7-557849BB9A97}"/>
              </a:ext>
            </a:extLst>
          </p:cNvPr>
          <p:cNvCxnSpPr>
            <a:cxnSpLocks/>
          </p:cNvCxnSpPr>
          <p:nvPr/>
        </p:nvCxnSpPr>
        <p:spPr>
          <a:xfrm>
            <a:off x="3811980" y="1438013"/>
            <a:ext cx="0" cy="419695"/>
          </a:xfrm>
          <a:prstGeom prst="straightConnector1">
            <a:avLst/>
          </a:prstGeom>
          <a:ln w="28575">
            <a:tailEnd type="stealth"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AF168E4-498E-AFAD-DD2C-663AAD64DA83}"/>
              </a:ext>
            </a:extLst>
          </p:cNvPr>
          <p:cNvCxnSpPr>
            <a:cxnSpLocks/>
          </p:cNvCxnSpPr>
          <p:nvPr/>
        </p:nvCxnSpPr>
        <p:spPr>
          <a:xfrm>
            <a:off x="3811980" y="2758991"/>
            <a:ext cx="0" cy="419695"/>
          </a:xfrm>
          <a:prstGeom prst="straightConnector1">
            <a:avLst/>
          </a:prstGeom>
          <a:ln w="28575">
            <a:tailEnd type="stealth" w="lg" len="med"/>
          </a:ln>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5EF54BC6-05FD-748E-0D84-68FD62322E47}"/>
              </a:ext>
            </a:extLst>
          </p:cNvPr>
          <p:cNvSpPr/>
          <p:nvPr/>
        </p:nvSpPr>
        <p:spPr>
          <a:xfrm>
            <a:off x="5002309" y="1218320"/>
            <a:ext cx="3235363" cy="1397805"/>
          </a:xfrm>
          <a:prstGeom prst="roundRect">
            <a:avLst/>
          </a:prstGeom>
          <a:solidFill>
            <a:schemeClr val="accent6">
              <a:lumMod val="20000"/>
              <a:lumOff val="80000"/>
            </a:schemeClr>
          </a:solidFill>
          <a:ln w="31750">
            <a:solidFill>
              <a:schemeClr val="accent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57" name="Straight Arrow Connector 56">
            <a:extLst>
              <a:ext uri="{FF2B5EF4-FFF2-40B4-BE49-F238E27FC236}">
                <a16:creationId xmlns:a16="http://schemas.microsoft.com/office/drawing/2014/main" id="{17A35C69-C5CA-0EFA-1092-DD1D253A7A4D}"/>
              </a:ext>
            </a:extLst>
          </p:cNvPr>
          <p:cNvCxnSpPr>
            <a:cxnSpLocks/>
          </p:cNvCxnSpPr>
          <p:nvPr/>
        </p:nvCxnSpPr>
        <p:spPr>
          <a:xfrm>
            <a:off x="3811980" y="2068842"/>
            <a:ext cx="0" cy="419695"/>
          </a:xfrm>
          <a:prstGeom prst="straightConnector1">
            <a:avLst/>
          </a:prstGeom>
          <a:ln w="28575">
            <a:tailEnd type="stealth" w="lg" len="med"/>
          </a:ln>
        </p:spPr>
        <p:style>
          <a:lnRef idx="1">
            <a:schemeClr val="accent1"/>
          </a:lnRef>
          <a:fillRef idx="0">
            <a:schemeClr val="accent1"/>
          </a:fillRef>
          <a:effectRef idx="0">
            <a:schemeClr val="accent1"/>
          </a:effectRef>
          <a:fontRef idx="minor">
            <a:schemeClr val="tx1"/>
          </a:fontRef>
        </p:style>
      </p:cxnSp>
      <p:sp>
        <p:nvSpPr>
          <p:cNvPr id="23" name="Freeform: Shape 22">
            <a:extLst>
              <a:ext uri="{FF2B5EF4-FFF2-40B4-BE49-F238E27FC236}">
                <a16:creationId xmlns:a16="http://schemas.microsoft.com/office/drawing/2014/main" id="{B296FBCB-1FC4-3A1F-BFE1-2AE6B64627D6}"/>
              </a:ext>
            </a:extLst>
          </p:cNvPr>
          <p:cNvSpPr/>
          <p:nvPr/>
        </p:nvSpPr>
        <p:spPr>
          <a:xfrm>
            <a:off x="2954730" y="1873598"/>
            <a:ext cx="1714500" cy="500627"/>
          </a:xfrm>
          <a:custGeom>
            <a:avLst/>
            <a:gdLst>
              <a:gd name="connsiteX0" fmla="*/ 0 w 2268838"/>
              <a:gd name="connsiteY0" fmla="*/ 127269 h 763600"/>
              <a:gd name="connsiteX1" fmla="*/ 127269 w 2268838"/>
              <a:gd name="connsiteY1" fmla="*/ 0 h 763600"/>
              <a:gd name="connsiteX2" fmla="*/ 2141569 w 2268838"/>
              <a:gd name="connsiteY2" fmla="*/ 0 h 763600"/>
              <a:gd name="connsiteX3" fmla="*/ 2268838 w 2268838"/>
              <a:gd name="connsiteY3" fmla="*/ 127269 h 763600"/>
              <a:gd name="connsiteX4" fmla="*/ 2268838 w 2268838"/>
              <a:gd name="connsiteY4" fmla="*/ 636331 h 763600"/>
              <a:gd name="connsiteX5" fmla="*/ 2141569 w 2268838"/>
              <a:gd name="connsiteY5" fmla="*/ 763600 h 763600"/>
              <a:gd name="connsiteX6" fmla="*/ 127269 w 2268838"/>
              <a:gd name="connsiteY6" fmla="*/ 763600 h 763600"/>
              <a:gd name="connsiteX7" fmla="*/ 0 w 2268838"/>
              <a:gd name="connsiteY7" fmla="*/ 636331 h 763600"/>
              <a:gd name="connsiteX8" fmla="*/ 0 w 2268838"/>
              <a:gd name="connsiteY8" fmla="*/ 127269 h 7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8838" h="763600">
                <a:moveTo>
                  <a:pt x="0" y="127269"/>
                </a:moveTo>
                <a:cubicBezTo>
                  <a:pt x="0" y="56980"/>
                  <a:pt x="56980" y="0"/>
                  <a:pt x="127269" y="0"/>
                </a:cubicBezTo>
                <a:lnTo>
                  <a:pt x="2141569" y="0"/>
                </a:lnTo>
                <a:cubicBezTo>
                  <a:pt x="2211858" y="0"/>
                  <a:pt x="2268838" y="56980"/>
                  <a:pt x="2268838" y="127269"/>
                </a:cubicBezTo>
                <a:lnTo>
                  <a:pt x="2268838" y="636331"/>
                </a:lnTo>
                <a:cubicBezTo>
                  <a:pt x="2268838" y="706620"/>
                  <a:pt x="2211858" y="763600"/>
                  <a:pt x="2141569" y="763600"/>
                </a:cubicBezTo>
                <a:lnTo>
                  <a:pt x="127269" y="763600"/>
                </a:lnTo>
                <a:cubicBezTo>
                  <a:pt x="56980" y="763600"/>
                  <a:pt x="0" y="706620"/>
                  <a:pt x="0" y="636331"/>
                </a:cubicBezTo>
                <a:lnTo>
                  <a:pt x="0" y="127269"/>
                </a:lnTo>
                <a:close/>
              </a:path>
            </a:pathLst>
          </a:custGeom>
          <a:solidFill>
            <a:schemeClr val="accent1">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7482" tIns="37482" rIns="37482" bIns="37482" numCol="1" spcCol="1270" anchor="t" anchorCtr="0">
            <a:noAutofit/>
          </a:bodyPr>
          <a:lstStyle/>
          <a:p>
            <a:pPr algn="ctr" defTabSz="666750">
              <a:lnSpc>
                <a:spcPct val="75000"/>
              </a:lnSpc>
              <a:spcBef>
                <a:spcPct val="0"/>
              </a:spcBef>
            </a:pPr>
            <a:r>
              <a:rPr lang="en-US" sz="1350" b="1" dirty="0">
                <a:effectLst>
                  <a:outerShdw blurRad="38100" dist="38100" dir="2700000" algn="tl">
                    <a:srgbClr val="000000">
                      <a:alpha val="43137"/>
                    </a:srgbClr>
                  </a:outerShdw>
                </a:effectLst>
              </a:rPr>
              <a:t>Osei Headley</a:t>
            </a:r>
            <a:br>
              <a:rPr lang="en-US" sz="1350" b="1"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Deputy Director of </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Capital Construction - DGS</a:t>
            </a:r>
          </a:p>
        </p:txBody>
      </p:sp>
      <p:sp>
        <p:nvSpPr>
          <p:cNvPr id="25" name="Freeform: Shape 24">
            <a:extLst>
              <a:ext uri="{FF2B5EF4-FFF2-40B4-BE49-F238E27FC236}">
                <a16:creationId xmlns:a16="http://schemas.microsoft.com/office/drawing/2014/main" id="{167C2908-7A9C-B7F4-7A93-F09FE2778B5D}"/>
              </a:ext>
            </a:extLst>
          </p:cNvPr>
          <p:cNvSpPr/>
          <p:nvPr/>
        </p:nvSpPr>
        <p:spPr>
          <a:xfrm>
            <a:off x="2998519" y="2541189"/>
            <a:ext cx="1714500" cy="500627"/>
          </a:xfrm>
          <a:custGeom>
            <a:avLst/>
            <a:gdLst>
              <a:gd name="connsiteX0" fmla="*/ 0 w 2268838"/>
              <a:gd name="connsiteY0" fmla="*/ 127269 h 763600"/>
              <a:gd name="connsiteX1" fmla="*/ 127269 w 2268838"/>
              <a:gd name="connsiteY1" fmla="*/ 0 h 763600"/>
              <a:gd name="connsiteX2" fmla="*/ 2141569 w 2268838"/>
              <a:gd name="connsiteY2" fmla="*/ 0 h 763600"/>
              <a:gd name="connsiteX3" fmla="*/ 2268838 w 2268838"/>
              <a:gd name="connsiteY3" fmla="*/ 127269 h 763600"/>
              <a:gd name="connsiteX4" fmla="*/ 2268838 w 2268838"/>
              <a:gd name="connsiteY4" fmla="*/ 636331 h 763600"/>
              <a:gd name="connsiteX5" fmla="*/ 2141569 w 2268838"/>
              <a:gd name="connsiteY5" fmla="*/ 763600 h 763600"/>
              <a:gd name="connsiteX6" fmla="*/ 127269 w 2268838"/>
              <a:gd name="connsiteY6" fmla="*/ 763600 h 763600"/>
              <a:gd name="connsiteX7" fmla="*/ 0 w 2268838"/>
              <a:gd name="connsiteY7" fmla="*/ 636331 h 763600"/>
              <a:gd name="connsiteX8" fmla="*/ 0 w 2268838"/>
              <a:gd name="connsiteY8" fmla="*/ 127269 h 7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8838" h="763600">
                <a:moveTo>
                  <a:pt x="0" y="127269"/>
                </a:moveTo>
                <a:cubicBezTo>
                  <a:pt x="0" y="56980"/>
                  <a:pt x="56980" y="0"/>
                  <a:pt x="127269" y="0"/>
                </a:cubicBezTo>
                <a:lnTo>
                  <a:pt x="2141569" y="0"/>
                </a:lnTo>
                <a:cubicBezTo>
                  <a:pt x="2211858" y="0"/>
                  <a:pt x="2268838" y="56980"/>
                  <a:pt x="2268838" y="127269"/>
                </a:cubicBezTo>
                <a:lnTo>
                  <a:pt x="2268838" y="636331"/>
                </a:lnTo>
                <a:cubicBezTo>
                  <a:pt x="2268838" y="706620"/>
                  <a:pt x="2211858" y="763600"/>
                  <a:pt x="2141569" y="763600"/>
                </a:cubicBezTo>
                <a:lnTo>
                  <a:pt x="127269" y="763600"/>
                </a:lnTo>
                <a:cubicBezTo>
                  <a:pt x="56980" y="763600"/>
                  <a:pt x="0" y="706620"/>
                  <a:pt x="0" y="636331"/>
                </a:cubicBezTo>
                <a:lnTo>
                  <a:pt x="0" y="127269"/>
                </a:lnTo>
                <a:close/>
              </a:path>
            </a:pathLst>
          </a:custGeom>
          <a:solidFill>
            <a:schemeClr val="accent1">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7482" tIns="37482" rIns="37482" bIns="37482" numCol="1" spcCol="1270" anchor="t" anchorCtr="0">
            <a:noAutofit/>
          </a:bodyPr>
          <a:lstStyle/>
          <a:p>
            <a:pPr algn="ctr" defTabSz="666750">
              <a:lnSpc>
                <a:spcPct val="75000"/>
              </a:lnSpc>
              <a:spcBef>
                <a:spcPts val="75"/>
              </a:spcBef>
            </a:pPr>
            <a:r>
              <a:rPr lang="en-US" sz="1350" b="1" dirty="0">
                <a:effectLst>
                  <a:outerShdw blurRad="38100" dist="38100" dir="2700000" algn="tl">
                    <a:srgbClr val="000000">
                      <a:alpha val="43137"/>
                    </a:srgbClr>
                  </a:outerShdw>
                </a:effectLst>
              </a:rPr>
              <a:t>Renee Holmes</a:t>
            </a:r>
            <a:br>
              <a:rPr lang="en-US" sz="1350" b="1"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Executive</a:t>
            </a:r>
            <a:r>
              <a:rPr lang="en-US" sz="1200" b="1" dirty="0">
                <a:effectLst>
                  <a:outerShdw blurRad="38100" dist="38100" dir="2700000" algn="tl">
                    <a:srgbClr val="000000">
                      <a:alpha val="43137"/>
                    </a:srgbClr>
                  </a:outerShdw>
                </a:effectLst>
              </a:rPr>
              <a:t> </a:t>
            </a:r>
            <a:r>
              <a:rPr lang="en-US" sz="1200" dirty="0">
                <a:effectLst>
                  <a:outerShdw blurRad="38100" dist="38100" dir="2700000" algn="tl">
                    <a:srgbClr val="000000">
                      <a:alpha val="43137"/>
                    </a:srgbClr>
                  </a:outerShdw>
                </a:effectLst>
              </a:rPr>
              <a:t>Program Manager </a:t>
            </a:r>
            <a:r>
              <a:rPr lang="en-US" sz="1100" dirty="0">
                <a:effectLst>
                  <a:outerShdw blurRad="38100" dist="38100" dir="2700000" algn="tl">
                    <a:srgbClr val="000000">
                      <a:alpha val="43137"/>
                    </a:srgbClr>
                  </a:outerShdw>
                </a:effectLst>
              </a:rPr>
              <a:t>/ COTR- DGS</a:t>
            </a:r>
          </a:p>
        </p:txBody>
      </p:sp>
      <p:sp>
        <p:nvSpPr>
          <p:cNvPr id="40" name="Content Placeholder 39">
            <a:extLst>
              <a:ext uri="{FF2B5EF4-FFF2-40B4-BE49-F238E27FC236}">
                <a16:creationId xmlns:a16="http://schemas.microsoft.com/office/drawing/2014/main" id="{50F9AC00-5AF5-9419-F2EF-5A8C90E53B60}"/>
              </a:ext>
            </a:extLst>
          </p:cNvPr>
          <p:cNvSpPr>
            <a:spLocks noGrp="1"/>
          </p:cNvSpPr>
          <p:nvPr>
            <p:ph idx="1"/>
          </p:nvPr>
        </p:nvSpPr>
        <p:spPr>
          <a:xfrm>
            <a:off x="282421" y="1122065"/>
            <a:ext cx="2163380" cy="578314"/>
          </a:xfrm>
        </p:spPr>
        <p:txBody>
          <a:bodyPr>
            <a:normAutofit fontScale="77500" lnSpcReduction="20000"/>
          </a:bodyPr>
          <a:lstStyle/>
          <a:p>
            <a:pPr marL="0" indent="0">
              <a:buNone/>
            </a:pPr>
            <a:r>
              <a:rPr lang="en-US" b="1" dirty="0">
                <a:latin typeface="Arial Narrow" panose="020B0606020202030204" pitchFamily="34" charset="0"/>
              </a:rPr>
              <a:t>Team Introduction</a:t>
            </a:r>
          </a:p>
        </p:txBody>
      </p:sp>
      <p:sp>
        <p:nvSpPr>
          <p:cNvPr id="41" name="Freeform: Shape 40">
            <a:extLst>
              <a:ext uri="{FF2B5EF4-FFF2-40B4-BE49-F238E27FC236}">
                <a16:creationId xmlns:a16="http://schemas.microsoft.com/office/drawing/2014/main" id="{0AFC16F6-B0B6-6BD6-5989-6B547784181F}"/>
              </a:ext>
            </a:extLst>
          </p:cNvPr>
          <p:cNvSpPr/>
          <p:nvPr/>
        </p:nvSpPr>
        <p:spPr>
          <a:xfrm>
            <a:off x="767351" y="3724857"/>
            <a:ext cx="1714500" cy="500627"/>
          </a:xfrm>
          <a:custGeom>
            <a:avLst/>
            <a:gdLst>
              <a:gd name="connsiteX0" fmla="*/ 0 w 2268838"/>
              <a:gd name="connsiteY0" fmla="*/ 127269 h 763600"/>
              <a:gd name="connsiteX1" fmla="*/ 127269 w 2268838"/>
              <a:gd name="connsiteY1" fmla="*/ 0 h 763600"/>
              <a:gd name="connsiteX2" fmla="*/ 2141569 w 2268838"/>
              <a:gd name="connsiteY2" fmla="*/ 0 h 763600"/>
              <a:gd name="connsiteX3" fmla="*/ 2268838 w 2268838"/>
              <a:gd name="connsiteY3" fmla="*/ 127269 h 763600"/>
              <a:gd name="connsiteX4" fmla="*/ 2268838 w 2268838"/>
              <a:gd name="connsiteY4" fmla="*/ 636331 h 763600"/>
              <a:gd name="connsiteX5" fmla="*/ 2141569 w 2268838"/>
              <a:gd name="connsiteY5" fmla="*/ 763600 h 763600"/>
              <a:gd name="connsiteX6" fmla="*/ 127269 w 2268838"/>
              <a:gd name="connsiteY6" fmla="*/ 763600 h 763600"/>
              <a:gd name="connsiteX7" fmla="*/ 0 w 2268838"/>
              <a:gd name="connsiteY7" fmla="*/ 636331 h 763600"/>
              <a:gd name="connsiteX8" fmla="*/ 0 w 2268838"/>
              <a:gd name="connsiteY8" fmla="*/ 127269 h 7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8838" h="763600">
                <a:moveTo>
                  <a:pt x="0" y="127269"/>
                </a:moveTo>
                <a:cubicBezTo>
                  <a:pt x="0" y="56980"/>
                  <a:pt x="56980" y="0"/>
                  <a:pt x="127269" y="0"/>
                </a:cubicBezTo>
                <a:lnTo>
                  <a:pt x="2141569" y="0"/>
                </a:lnTo>
                <a:cubicBezTo>
                  <a:pt x="2211858" y="0"/>
                  <a:pt x="2268838" y="56980"/>
                  <a:pt x="2268838" y="127269"/>
                </a:cubicBezTo>
                <a:lnTo>
                  <a:pt x="2268838" y="636331"/>
                </a:lnTo>
                <a:cubicBezTo>
                  <a:pt x="2268838" y="706620"/>
                  <a:pt x="2211858" y="763600"/>
                  <a:pt x="2141569" y="763600"/>
                </a:cubicBezTo>
                <a:lnTo>
                  <a:pt x="127269" y="763600"/>
                </a:lnTo>
                <a:cubicBezTo>
                  <a:pt x="56980" y="763600"/>
                  <a:pt x="0" y="706620"/>
                  <a:pt x="0" y="636331"/>
                </a:cubicBezTo>
                <a:lnTo>
                  <a:pt x="0" y="127269"/>
                </a:lnTo>
                <a:close/>
              </a:path>
            </a:pathLst>
          </a:custGeom>
          <a:solidFill>
            <a:schemeClr val="accent4">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7482" tIns="37482" rIns="37482" bIns="37482" numCol="1" spcCol="1270" anchor="ctr" anchorCtr="0">
            <a:noAutofit/>
          </a:bodyPr>
          <a:lstStyle/>
          <a:p>
            <a:pPr algn="ctr" defTabSz="666750">
              <a:lnSpc>
                <a:spcPct val="85000"/>
              </a:lnSpc>
              <a:spcBef>
                <a:spcPct val="0"/>
              </a:spcBef>
            </a:pPr>
            <a:r>
              <a:rPr lang="en-US" sz="1200" b="1" dirty="0">
                <a:effectLst>
                  <a:outerShdw blurRad="38100" dist="38100" dir="2700000" algn="tl">
                    <a:srgbClr val="000000">
                      <a:alpha val="43137"/>
                    </a:srgbClr>
                  </a:outerShdw>
                </a:effectLst>
              </a:rPr>
              <a:t>Richard Staudinger</a:t>
            </a:r>
          </a:p>
          <a:p>
            <a:pPr algn="ctr" defTabSz="666750">
              <a:lnSpc>
                <a:spcPct val="85000"/>
              </a:lnSpc>
              <a:spcBef>
                <a:spcPct val="0"/>
              </a:spcBef>
            </a:pPr>
            <a:r>
              <a:rPr lang="en-US" sz="1050" dirty="0">
                <a:effectLst>
                  <a:outerShdw blurRad="38100" dist="38100" dir="2700000" algn="tl">
                    <a:srgbClr val="000000">
                      <a:alpha val="43137"/>
                    </a:srgbClr>
                  </a:outerShdw>
                </a:effectLst>
              </a:rPr>
              <a:t>Engineer-of-Record</a:t>
            </a:r>
          </a:p>
          <a:p>
            <a:pPr algn="ctr" defTabSz="666750">
              <a:lnSpc>
                <a:spcPct val="85000"/>
              </a:lnSpc>
              <a:spcBef>
                <a:spcPct val="0"/>
              </a:spcBef>
            </a:pPr>
            <a:r>
              <a:rPr lang="en-US" sz="1050" b="1" dirty="0">
                <a:effectLst>
                  <a:outerShdw blurRad="38100" dist="38100" dir="2700000" algn="tl">
                    <a:srgbClr val="000000">
                      <a:alpha val="43137"/>
                    </a:srgbClr>
                  </a:outerShdw>
                </a:effectLst>
              </a:rPr>
              <a:t>Jacobs Engineering</a:t>
            </a:r>
          </a:p>
        </p:txBody>
      </p:sp>
      <p:grpSp>
        <p:nvGrpSpPr>
          <p:cNvPr id="59" name="Group 58">
            <a:extLst>
              <a:ext uri="{FF2B5EF4-FFF2-40B4-BE49-F238E27FC236}">
                <a16:creationId xmlns:a16="http://schemas.microsoft.com/office/drawing/2014/main" id="{EB0F1EEF-F43E-BFB5-21D4-89AEE6A1B368}"/>
              </a:ext>
            </a:extLst>
          </p:cNvPr>
          <p:cNvGrpSpPr/>
          <p:nvPr/>
        </p:nvGrpSpPr>
        <p:grpSpPr>
          <a:xfrm>
            <a:off x="5166134" y="1365026"/>
            <a:ext cx="2900939" cy="1097829"/>
            <a:chOff x="7237826" y="578833"/>
            <a:chExt cx="3867918" cy="1463772"/>
          </a:xfrm>
        </p:grpSpPr>
        <p:sp>
          <p:nvSpPr>
            <p:cNvPr id="30" name="Rectangle 29">
              <a:extLst>
                <a:ext uri="{FF2B5EF4-FFF2-40B4-BE49-F238E27FC236}">
                  <a16:creationId xmlns:a16="http://schemas.microsoft.com/office/drawing/2014/main" id="{D33C16D3-019C-5036-4037-8689CA9832D8}"/>
                </a:ext>
              </a:extLst>
            </p:cNvPr>
            <p:cNvSpPr/>
            <p:nvPr/>
          </p:nvSpPr>
          <p:spPr>
            <a:xfrm>
              <a:off x="7237826" y="578833"/>
              <a:ext cx="1852907" cy="667502"/>
            </a:xfrm>
            <a:prstGeom prst="rect">
              <a:avLst/>
            </a:prstGeom>
            <a:solidFill>
              <a:schemeClr val="accent6">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7482" tIns="37482" rIns="37482" bIns="37482" numCol="1" spcCol="1270" anchor="ctr" anchorCtr="0">
              <a:noAutofit/>
            </a:bodyPr>
            <a:lstStyle/>
            <a:p>
              <a:pPr algn="ctr" defTabSz="666750">
                <a:lnSpc>
                  <a:spcPct val="80000"/>
                </a:lnSpc>
                <a:spcBef>
                  <a:spcPct val="0"/>
                </a:spcBef>
                <a:spcAft>
                  <a:spcPts val="150"/>
                </a:spcAft>
              </a:pPr>
              <a:r>
                <a:rPr lang="en-US" sz="1050" b="1" dirty="0">
                  <a:solidFill>
                    <a:schemeClr val="accent5">
                      <a:lumMod val="75000"/>
                    </a:schemeClr>
                  </a:solidFill>
                </a:rPr>
                <a:t>District Department of Transportation</a:t>
              </a:r>
            </a:p>
            <a:p>
              <a:pPr algn="ctr" defTabSz="666750">
                <a:lnSpc>
                  <a:spcPct val="80000"/>
                </a:lnSpc>
                <a:spcBef>
                  <a:spcPct val="0"/>
                </a:spcBef>
              </a:pPr>
              <a:r>
                <a:rPr lang="en-US" sz="1200" b="1" dirty="0">
                  <a:solidFill>
                    <a:schemeClr val="accent5">
                      <a:lumMod val="75000"/>
                    </a:schemeClr>
                  </a:solidFill>
                </a:rPr>
                <a:t>(DDOT)</a:t>
              </a:r>
              <a:endParaRPr lang="en-US" sz="1050" b="1" dirty="0">
                <a:solidFill>
                  <a:schemeClr val="accent5">
                    <a:lumMod val="75000"/>
                  </a:schemeClr>
                </a:solidFill>
              </a:endParaRPr>
            </a:p>
          </p:txBody>
        </p:sp>
        <p:sp>
          <p:nvSpPr>
            <p:cNvPr id="31" name="Rectangle 30">
              <a:extLst>
                <a:ext uri="{FF2B5EF4-FFF2-40B4-BE49-F238E27FC236}">
                  <a16:creationId xmlns:a16="http://schemas.microsoft.com/office/drawing/2014/main" id="{6A0EE373-8C0D-555D-1A95-2897AFE29387}"/>
                </a:ext>
              </a:extLst>
            </p:cNvPr>
            <p:cNvSpPr/>
            <p:nvPr/>
          </p:nvSpPr>
          <p:spPr>
            <a:xfrm>
              <a:off x="9252624" y="578833"/>
              <a:ext cx="1852907" cy="667502"/>
            </a:xfrm>
            <a:prstGeom prst="rect">
              <a:avLst/>
            </a:prstGeom>
            <a:solidFill>
              <a:schemeClr val="accent6">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7482" tIns="37482" rIns="37482" bIns="37482" numCol="1" spcCol="1270" anchor="ctr" anchorCtr="0">
              <a:noAutofit/>
            </a:bodyPr>
            <a:lstStyle/>
            <a:p>
              <a:pPr algn="ctr" defTabSz="666750">
                <a:lnSpc>
                  <a:spcPct val="80000"/>
                </a:lnSpc>
                <a:spcBef>
                  <a:spcPct val="0"/>
                </a:spcBef>
                <a:spcAft>
                  <a:spcPts val="150"/>
                </a:spcAft>
              </a:pPr>
              <a:r>
                <a:rPr lang="en-US" sz="1050" b="1" dirty="0">
                  <a:solidFill>
                    <a:schemeClr val="accent5">
                      <a:lumMod val="75000"/>
                    </a:schemeClr>
                  </a:solidFill>
                </a:rPr>
                <a:t>Washington Metro Area Transit Authority</a:t>
              </a:r>
            </a:p>
            <a:p>
              <a:pPr algn="ctr" defTabSz="666750">
                <a:lnSpc>
                  <a:spcPct val="80000"/>
                </a:lnSpc>
                <a:spcBef>
                  <a:spcPct val="0"/>
                </a:spcBef>
                <a:spcAft>
                  <a:spcPts val="150"/>
                </a:spcAft>
              </a:pPr>
              <a:r>
                <a:rPr lang="en-US" sz="1200" b="1" dirty="0">
                  <a:solidFill>
                    <a:schemeClr val="accent5">
                      <a:lumMod val="75000"/>
                    </a:schemeClr>
                  </a:solidFill>
                </a:rPr>
                <a:t>(WMATA)</a:t>
              </a:r>
              <a:endParaRPr lang="en-US" sz="1050" b="1" dirty="0">
                <a:solidFill>
                  <a:schemeClr val="accent5">
                    <a:lumMod val="75000"/>
                  </a:schemeClr>
                </a:solidFill>
              </a:endParaRPr>
            </a:p>
          </p:txBody>
        </p:sp>
        <p:sp>
          <p:nvSpPr>
            <p:cNvPr id="32" name="Rectangle 31">
              <a:extLst>
                <a:ext uri="{FF2B5EF4-FFF2-40B4-BE49-F238E27FC236}">
                  <a16:creationId xmlns:a16="http://schemas.microsoft.com/office/drawing/2014/main" id="{09A34FD9-8AAA-A3CF-8F89-A55B541B6BF3}"/>
                </a:ext>
              </a:extLst>
            </p:cNvPr>
            <p:cNvSpPr/>
            <p:nvPr/>
          </p:nvSpPr>
          <p:spPr>
            <a:xfrm>
              <a:off x="7237826" y="1375103"/>
              <a:ext cx="1852907" cy="667502"/>
            </a:xfrm>
            <a:prstGeom prst="rect">
              <a:avLst/>
            </a:prstGeom>
            <a:solidFill>
              <a:schemeClr val="accent6">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7482" tIns="37482" rIns="37482" bIns="37482" numCol="1" spcCol="1270" anchor="ctr" anchorCtr="0">
              <a:noAutofit/>
            </a:bodyPr>
            <a:lstStyle/>
            <a:p>
              <a:pPr algn="ctr" defTabSz="666750">
                <a:lnSpc>
                  <a:spcPct val="80000"/>
                </a:lnSpc>
                <a:spcBef>
                  <a:spcPct val="0"/>
                </a:spcBef>
                <a:spcAft>
                  <a:spcPts val="150"/>
                </a:spcAft>
              </a:pPr>
              <a:r>
                <a:rPr lang="en-US" sz="1050" b="1" dirty="0">
                  <a:solidFill>
                    <a:schemeClr val="accent5">
                      <a:lumMod val="75000"/>
                    </a:schemeClr>
                  </a:solidFill>
                </a:rPr>
                <a:t>District Department of Energy &amp; Environment</a:t>
              </a:r>
            </a:p>
            <a:p>
              <a:pPr algn="ctr" defTabSz="666750">
                <a:lnSpc>
                  <a:spcPct val="80000"/>
                </a:lnSpc>
                <a:spcBef>
                  <a:spcPct val="0"/>
                </a:spcBef>
              </a:pPr>
              <a:r>
                <a:rPr lang="en-US" sz="1200" b="1" dirty="0">
                  <a:solidFill>
                    <a:schemeClr val="accent5">
                      <a:lumMod val="75000"/>
                    </a:schemeClr>
                  </a:solidFill>
                </a:rPr>
                <a:t>(DOEE)</a:t>
              </a:r>
              <a:endParaRPr lang="en-US" sz="1050" b="1" dirty="0">
                <a:solidFill>
                  <a:schemeClr val="accent5">
                    <a:lumMod val="75000"/>
                  </a:schemeClr>
                </a:solidFill>
              </a:endParaRPr>
            </a:p>
          </p:txBody>
        </p:sp>
        <p:sp>
          <p:nvSpPr>
            <p:cNvPr id="42" name="Rectangle 41">
              <a:extLst>
                <a:ext uri="{FF2B5EF4-FFF2-40B4-BE49-F238E27FC236}">
                  <a16:creationId xmlns:a16="http://schemas.microsoft.com/office/drawing/2014/main" id="{3042B0F2-38DC-FBD7-9686-7FE9AB3AF732}"/>
                </a:ext>
              </a:extLst>
            </p:cNvPr>
            <p:cNvSpPr/>
            <p:nvPr/>
          </p:nvSpPr>
          <p:spPr>
            <a:xfrm>
              <a:off x="9252837" y="1375103"/>
              <a:ext cx="1852907" cy="667502"/>
            </a:xfrm>
            <a:prstGeom prst="rect">
              <a:avLst/>
            </a:prstGeom>
            <a:solidFill>
              <a:schemeClr val="accent6">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7482" tIns="37482" rIns="37482" bIns="37482" numCol="1" spcCol="1270" anchor="ctr" anchorCtr="0">
              <a:noAutofit/>
            </a:bodyPr>
            <a:lstStyle/>
            <a:p>
              <a:pPr algn="ctr" defTabSz="666750">
                <a:lnSpc>
                  <a:spcPct val="80000"/>
                </a:lnSpc>
                <a:spcBef>
                  <a:spcPct val="0"/>
                </a:spcBef>
                <a:spcAft>
                  <a:spcPts val="150"/>
                </a:spcAft>
              </a:pPr>
              <a:r>
                <a:rPr lang="en-US" sz="1050" b="1" dirty="0">
                  <a:solidFill>
                    <a:schemeClr val="accent5">
                      <a:lumMod val="75000"/>
                    </a:schemeClr>
                  </a:solidFill>
                </a:rPr>
                <a:t>District of Columbia Water Authority</a:t>
              </a:r>
            </a:p>
            <a:p>
              <a:pPr algn="ctr" defTabSz="666750">
                <a:lnSpc>
                  <a:spcPct val="80000"/>
                </a:lnSpc>
                <a:spcBef>
                  <a:spcPct val="0"/>
                </a:spcBef>
                <a:spcAft>
                  <a:spcPts val="150"/>
                </a:spcAft>
              </a:pPr>
              <a:r>
                <a:rPr lang="en-US" sz="1200" b="1" dirty="0">
                  <a:solidFill>
                    <a:schemeClr val="accent5">
                      <a:lumMod val="75000"/>
                    </a:schemeClr>
                  </a:solidFill>
                </a:rPr>
                <a:t>(DC Water)</a:t>
              </a:r>
              <a:endParaRPr lang="en-US" sz="1050" b="1" dirty="0">
                <a:solidFill>
                  <a:schemeClr val="accent5">
                    <a:lumMod val="75000"/>
                  </a:schemeClr>
                </a:solidFill>
              </a:endParaRPr>
            </a:p>
          </p:txBody>
        </p:sp>
      </p:grpSp>
      <p:sp>
        <p:nvSpPr>
          <p:cNvPr id="44" name="Freeform: Shape 43">
            <a:extLst>
              <a:ext uri="{FF2B5EF4-FFF2-40B4-BE49-F238E27FC236}">
                <a16:creationId xmlns:a16="http://schemas.microsoft.com/office/drawing/2014/main" id="{F5C8E650-720B-4E03-45D2-C5FC0DC2BD78}"/>
              </a:ext>
            </a:extLst>
          </p:cNvPr>
          <p:cNvSpPr/>
          <p:nvPr/>
        </p:nvSpPr>
        <p:spPr>
          <a:xfrm>
            <a:off x="5253877" y="3693486"/>
            <a:ext cx="1714500" cy="500627"/>
          </a:xfrm>
          <a:custGeom>
            <a:avLst/>
            <a:gdLst>
              <a:gd name="connsiteX0" fmla="*/ 0 w 2268838"/>
              <a:gd name="connsiteY0" fmla="*/ 127269 h 763600"/>
              <a:gd name="connsiteX1" fmla="*/ 127269 w 2268838"/>
              <a:gd name="connsiteY1" fmla="*/ 0 h 763600"/>
              <a:gd name="connsiteX2" fmla="*/ 2141569 w 2268838"/>
              <a:gd name="connsiteY2" fmla="*/ 0 h 763600"/>
              <a:gd name="connsiteX3" fmla="*/ 2268838 w 2268838"/>
              <a:gd name="connsiteY3" fmla="*/ 127269 h 763600"/>
              <a:gd name="connsiteX4" fmla="*/ 2268838 w 2268838"/>
              <a:gd name="connsiteY4" fmla="*/ 636331 h 763600"/>
              <a:gd name="connsiteX5" fmla="*/ 2141569 w 2268838"/>
              <a:gd name="connsiteY5" fmla="*/ 763600 h 763600"/>
              <a:gd name="connsiteX6" fmla="*/ 127269 w 2268838"/>
              <a:gd name="connsiteY6" fmla="*/ 763600 h 763600"/>
              <a:gd name="connsiteX7" fmla="*/ 0 w 2268838"/>
              <a:gd name="connsiteY7" fmla="*/ 636331 h 763600"/>
              <a:gd name="connsiteX8" fmla="*/ 0 w 2268838"/>
              <a:gd name="connsiteY8" fmla="*/ 127269 h 7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8838" h="763600">
                <a:moveTo>
                  <a:pt x="0" y="127269"/>
                </a:moveTo>
                <a:cubicBezTo>
                  <a:pt x="0" y="56980"/>
                  <a:pt x="56980" y="0"/>
                  <a:pt x="127269" y="0"/>
                </a:cubicBezTo>
                <a:lnTo>
                  <a:pt x="2141569" y="0"/>
                </a:lnTo>
                <a:cubicBezTo>
                  <a:pt x="2211858" y="0"/>
                  <a:pt x="2268838" y="56980"/>
                  <a:pt x="2268838" y="127269"/>
                </a:cubicBezTo>
                <a:lnTo>
                  <a:pt x="2268838" y="636331"/>
                </a:lnTo>
                <a:cubicBezTo>
                  <a:pt x="2268838" y="706620"/>
                  <a:pt x="2211858" y="763600"/>
                  <a:pt x="2141569" y="763600"/>
                </a:cubicBezTo>
                <a:lnTo>
                  <a:pt x="127269" y="763600"/>
                </a:lnTo>
                <a:cubicBezTo>
                  <a:pt x="56980" y="763600"/>
                  <a:pt x="0" y="706620"/>
                  <a:pt x="0" y="636331"/>
                </a:cubicBezTo>
                <a:lnTo>
                  <a:pt x="0" y="127269"/>
                </a:lnTo>
                <a:close/>
              </a:path>
            </a:pathLst>
          </a:custGeom>
          <a:solidFill>
            <a:schemeClr val="accent1">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7482" tIns="37482" rIns="37482" bIns="37482" numCol="1" spcCol="1270" anchor="t" anchorCtr="0">
            <a:noAutofit/>
          </a:bodyPr>
          <a:lstStyle/>
          <a:p>
            <a:pPr algn="ctr" defTabSz="666750">
              <a:lnSpc>
                <a:spcPct val="85000"/>
              </a:lnSpc>
              <a:spcBef>
                <a:spcPct val="0"/>
              </a:spcBef>
            </a:pPr>
            <a:r>
              <a:rPr lang="en-US" sz="1350" b="1" dirty="0">
                <a:effectLst>
                  <a:outerShdw blurRad="38100" dist="38100" dir="2700000" algn="tl">
                    <a:srgbClr val="000000">
                      <a:alpha val="43137"/>
                    </a:srgbClr>
                  </a:outerShdw>
                </a:effectLst>
              </a:rPr>
              <a:t>James Marshall</a:t>
            </a:r>
          </a:p>
          <a:p>
            <a:pPr algn="ctr" defTabSz="666750">
              <a:lnSpc>
                <a:spcPct val="75000"/>
              </a:lnSpc>
            </a:pPr>
            <a:r>
              <a:rPr lang="en-US" sz="1200" dirty="0">
                <a:effectLst>
                  <a:outerShdw blurRad="38100" dist="38100" dir="2700000" algn="tl">
                    <a:srgbClr val="000000">
                      <a:alpha val="43137"/>
                    </a:srgbClr>
                  </a:outerShdw>
                </a:effectLst>
              </a:rPr>
              <a:t>Contract Specialist</a:t>
            </a:r>
            <a:br>
              <a:rPr lang="en-US" sz="1200" dirty="0">
                <a:effectLst>
                  <a:outerShdw blurRad="38100" dist="38100" dir="2700000" algn="tl">
                    <a:srgbClr val="000000">
                      <a:alpha val="43137"/>
                    </a:srgbClr>
                  </a:outerShdw>
                </a:effectLst>
              </a:rPr>
            </a:br>
            <a:r>
              <a:rPr lang="en-US" sz="1200" dirty="0">
                <a:effectLst>
                  <a:outerShdw blurRad="38100" dist="38100" dir="2700000" algn="tl">
                    <a:srgbClr val="000000">
                      <a:alpha val="43137"/>
                    </a:srgbClr>
                  </a:outerShdw>
                </a:effectLst>
              </a:rPr>
              <a:t>DGS</a:t>
            </a:r>
          </a:p>
        </p:txBody>
      </p:sp>
      <p:cxnSp>
        <p:nvCxnSpPr>
          <p:cNvPr id="46" name="Connector: Elbow 45">
            <a:extLst>
              <a:ext uri="{FF2B5EF4-FFF2-40B4-BE49-F238E27FC236}">
                <a16:creationId xmlns:a16="http://schemas.microsoft.com/office/drawing/2014/main" id="{504BD335-91F4-C8AB-621D-CA63C2B4475B}"/>
              </a:ext>
            </a:extLst>
          </p:cNvPr>
          <p:cNvCxnSpPr>
            <a:cxnSpLocks/>
          </p:cNvCxnSpPr>
          <p:nvPr/>
        </p:nvCxnSpPr>
        <p:spPr>
          <a:xfrm rot="5400000">
            <a:off x="1318346" y="1734845"/>
            <a:ext cx="2204006" cy="1713280"/>
          </a:xfrm>
          <a:prstGeom prst="bentConnector3">
            <a:avLst>
              <a:gd name="adj1" fmla="val 50000"/>
            </a:avLst>
          </a:prstGeom>
          <a:ln w="28575">
            <a:round/>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462ACE35-A5DE-7D01-DE01-BD30E17A7BAC}"/>
              </a:ext>
            </a:extLst>
          </p:cNvPr>
          <p:cNvSpPr/>
          <p:nvPr/>
        </p:nvSpPr>
        <p:spPr>
          <a:xfrm>
            <a:off x="2954730" y="1250591"/>
            <a:ext cx="1714500" cy="500627"/>
          </a:xfrm>
          <a:custGeom>
            <a:avLst/>
            <a:gdLst>
              <a:gd name="connsiteX0" fmla="*/ 0 w 2268838"/>
              <a:gd name="connsiteY0" fmla="*/ 127269 h 763600"/>
              <a:gd name="connsiteX1" fmla="*/ 127269 w 2268838"/>
              <a:gd name="connsiteY1" fmla="*/ 0 h 763600"/>
              <a:gd name="connsiteX2" fmla="*/ 2141569 w 2268838"/>
              <a:gd name="connsiteY2" fmla="*/ 0 h 763600"/>
              <a:gd name="connsiteX3" fmla="*/ 2268838 w 2268838"/>
              <a:gd name="connsiteY3" fmla="*/ 127269 h 763600"/>
              <a:gd name="connsiteX4" fmla="*/ 2268838 w 2268838"/>
              <a:gd name="connsiteY4" fmla="*/ 636331 h 763600"/>
              <a:gd name="connsiteX5" fmla="*/ 2141569 w 2268838"/>
              <a:gd name="connsiteY5" fmla="*/ 763600 h 763600"/>
              <a:gd name="connsiteX6" fmla="*/ 127269 w 2268838"/>
              <a:gd name="connsiteY6" fmla="*/ 763600 h 763600"/>
              <a:gd name="connsiteX7" fmla="*/ 0 w 2268838"/>
              <a:gd name="connsiteY7" fmla="*/ 636331 h 763600"/>
              <a:gd name="connsiteX8" fmla="*/ 0 w 2268838"/>
              <a:gd name="connsiteY8" fmla="*/ 127269 h 7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8838" h="763600">
                <a:moveTo>
                  <a:pt x="0" y="127269"/>
                </a:moveTo>
                <a:cubicBezTo>
                  <a:pt x="0" y="56980"/>
                  <a:pt x="56980" y="0"/>
                  <a:pt x="127269" y="0"/>
                </a:cubicBezTo>
                <a:lnTo>
                  <a:pt x="2141569" y="0"/>
                </a:lnTo>
                <a:cubicBezTo>
                  <a:pt x="2211858" y="0"/>
                  <a:pt x="2268838" y="56980"/>
                  <a:pt x="2268838" y="127269"/>
                </a:cubicBezTo>
                <a:lnTo>
                  <a:pt x="2268838" y="636331"/>
                </a:lnTo>
                <a:cubicBezTo>
                  <a:pt x="2268838" y="706620"/>
                  <a:pt x="2211858" y="763600"/>
                  <a:pt x="2141569" y="763600"/>
                </a:cubicBezTo>
                <a:lnTo>
                  <a:pt x="127269" y="763600"/>
                </a:lnTo>
                <a:cubicBezTo>
                  <a:pt x="56980" y="763600"/>
                  <a:pt x="0" y="706620"/>
                  <a:pt x="0" y="636331"/>
                </a:cubicBezTo>
                <a:lnTo>
                  <a:pt x="0" y="127269"/>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7482" tIns="37482" rIns="37482" bIns="37482" numCol="1" spcCol="1270" anchor="t" anchorCtr="0">
            <a:noAutofit/>
          </a:bodyPr>
          <a:lstStyle/>
          <a:p>
            <a:pPr algn="ctr" defTabSz="666750">
              <a:lnSpc>
                <a:spcPct val="80000"/>
              </a:lnSpc>
              <a:spcBef>
                <a:spcPct val="0"/>
              </a:spcBef>
            </a:pPr>
            <a:r>
              <a:rPr lang="en-US" sz="1350" b="1" dirty="0"/>
              <a:t>Latrena Owens</a:t>
            </a:r>
            <a:br>
              <a:rPr lang="en-US" sz="1350" b="1" dirty="0"/>
            </a:br>
            <a:r>
              <a:rPr lang="en-US" sz="1200" dirty="0"/>
              <a:t>Director Real Estate</a:t>
            </a:r>
          </a:p>
          <a:p>
            <a:pPr algn="ctr" defTabSz="666750">
              <a:lnSpc>
                <a:spcPct val="80000"/>
              </a:lnSpc>
              <a:spcBef>
                <a:spcPct val="0"/>
              </a:spcBef>
            </a:pPr>
            <a:r>
              <a:rPr lang="en-US" sz="1200" dirty="0"/>
              <a:t>DMPED</a:t>
            </a:r>
          </a:p>
        </p:txBody>
      </p:sp>
      <p:sp>
        <p:nvSpPr>
          <p:cNvPr id="73" name="Content Placeholder 39">
            <a:extLst>
              <a:ext uri="{FF2B5EF4-FFF2-40B4-BE49-F238E27FC236}">
                <a16:creationId xmlns:a16="http://schemas.microsoft.com/office/drawing/2014/main" id="{674D754E-E71B-DB85-1891-017A979843F6}"/>
              </a:ext>
            </a:extLst>
          </p:cNvPr>
          <p:cNvSpPr txBox="1">
            <a:spLocks/>
          </p:cNvSpPr>
          <p:nvPr/>
        </p:nvSpPr>
        <p:spPr>
          <a:xfrm>
            <a:off x="5860975" y="2669280"/>
            <a:ext cx="2163380" cy="3446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t>Partner Agencies</a:t>
            </a:r>
          </a:p>
        </p:txBody>
      </p:sp>
      <p:sp>
        <p:nvSpPr>
          <p:cNvPr id="6" name="Freeform: Shape 5">
            <a:extLst>
              <a:ext uri="{FF2B5EF4-FFF2-40B4-BE49-F238E27FC236}">
                <a16:creationId xmlns:a16="http://schemas.microsoft.com/office/drawing/2014/main" id="{D901CD4F-4704-A684-0945-E8457502BC31}"/>
              </a:ext>
            </a:extLst>
          </p:cNvPr>
          <p:cNvSpPr/>
          <p:nvPr/>
        </p:nvSpPr>
        <p:spPr>
          <a:xfrm>
            <a:off x="5235968" y="2945619"/>
            <a:ext cx="1714500" cy="668687"/>
          </a:xfrm>
          <a:custGeom>
            <a:avLst/>
            <a:gdLst>
              <a:gd name="connsiteX0" fmla="*/ 0 w 2268838"/>
              <a:gd name="connsiteY0" fmla="*/ 127269 h 763600"/>
              <a:gd name="connsiteX1" fmla="*/ 127269 w 2268838"/>
              <a:gd name="connsiteY1" fmla="*/ 0 h 763600"/>
              <a:gd name="connsiteX2" fmla="*/ 2141569 w 2268838"/>
              <a:gd name="connsiteY2" fmla="*/ 0 h 763600"/>
              <a:gd name="connsiteX3" fmla="*/ 2268838 w 2268838"/>
              <a:gd name="connsiteY3" fmla="*/ 127269 h 763600"/>
              <a:gd name="connsiteX4" fmla="*/ 2268838 w 2268838"/>
              <a:gd name="connsiteY4" fmla="*/ 636331 h 763600"/>
              <a:gd name="connsiteX5" fmla="*/ 2141569 w 2268838"/>
              <a:gd name="connsiteY5" fmla="*/ 763600 h 763600"/>
              <a:gd name="connsiteX6" fmla="*/ 127269 w 2268838"/>
              <a:gd name="connsiteY6" fmla="*/ 763600 h 763600"/>
              <a:gd name="connsiteX7" fmla="*/ 0 w 2268838"/>
              <a:gd name="connsiteY7" fmla="*/ 636331 h 763600"/>
              <a:gd name="connsiteX8" fmla="*/ 0 w 2268838"/>
              <a:gd name="connsiteY8" fmla="*/ 127269 h 7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8838" h="763600">
                <a:moveTo>
                  <a:pt x="0" y="127269"/>
                </a:moveTo>
                <a:cubicBezTo>
                  <a:pt x="0" y="56980"/>
                  <a:pt x="56980" y="0"/>
                  <a:pt x="127269" y="0"/>
                </a:cubicBezTo>
                <a:lnTo>
                  <a:pt x="2141569" y="0"/>
                </a:lnTo>
                <a:cubicBezTo>
                  <a:pt x="2211858" y="0"/>
                  <a:pt x="2268838" y="56980"/>
                  <a:pt x="2268838" y="127269"/>
                </a:cubicBezTo>
                <a:lnTo>
                  <a:pt x="2268838" y="636331"/>
                </a:lnTo>
                <a:cubicBezTo>
                  <a:pt x="2268838" y="706620"/>
                  <a:pt x="2211858" y="763600"/>
                  <a:pt x="2141569" y="763600"/>
                </a:cubicBezTo>
                <a:lnTo>
                  <a:pt x="127269" y="763600"/>
                </a:lnTo>
                <a:cubicBezTo>
                  <a:pt x="56980" y="763600"/>
                  <a:pt x="0" y="706620"/>
                  <a:pt x="0" y="636331"/>
                </a:cubicBezTo>
                <a:lnTo>
                  <a:pt x="0" y="127269"/>
                </a:lnTo>
                <a:close/>
              </a:path>
            </a:pathLst>
          </a:custGeom>
          <a:solidFill>
            <a:schemeClr val="accent1">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7482" tIns="37482" rIns="37482" bIns="37482" numCol="1" spcCol="1270" anchor="t" anchorCtr="0">
            <a:noAutofit/>
          </a:bodyPr>
          <a:lstStyle/>
          <a:p>
            <a:pPr algn="ctr" defTabSz="666750">
              <a:lnSpc>
                <a:spcPct val="85000"/>
              </a:lnSpc>
              <a:spcBef>
                <a:spcPct val="0"/>
              </a:spcBef>
            </a:pPr>
            <a:r>
              <a:rPr lang="en-US" sz="1200" b="1" dirty="0">
                <a:effectLst>
                  <a:outerShdw blurRad="38100" dist="38100" dir="2700000" algn="tl">
                    <a:srgbClr val="000000">
                      <a:alpha val="43137"/>
                    </a:srgbClr>
                  </a:outerShdw>
                </a:effectLst>
              </a:rPr>
              <a:t>Xavier Beltran</a:t>
            </a:r>
          </a:p>
          <a:p>
            <a:pPr algn="ctr" defTabSz="666750">
              <a:lnSpc>
                <a:spcPct val="85000"/>
              </a:lnSpc>
              <a:spcBef>
                <a:spcPct val="0"/>
              </a:spcBef>
            </a:pPr>
            <a:r>
              <a:rPr lang="en-US" sz="1200" b="1" dirty="0">
                <a:effectLst>
                  <a:outerShdw blurRad="38100" dist="38100" dir="2700000" algn="tl">
                    <a:srgbClr val="000000">
                      <a:alpha val="43137"/>
                    </a:srgbClr>
                  </a:outerShdw>
                </a:effectLst>
              </a:rPr>
              <a:t>Interim Chief Procurement Officer  - </a:t>
            </a:r>
            <a:r>
              <a:rPr lang="en-US" sz="1200" dirty="0">
                <a:effectLst>
                  <a:outerShdw blurRad="38100" dist="38100" dir="2700000" algn="tl">
                    <a:srgbClr val="000000">
                      <a:alpha val="43137"/>
                    </a:srgbClr>
                  </a:outerShdw>
                </a:effectLst>
              </a:rPr>
              <a:t>DGS</a:t>
            </a:r>
          </a:p>
        </p:txBody>
      </p:sp>
      <p:cxnSp>
        <p:nvCxnSpPr>
          <p:cNvPr id="10" name="Straight Arrow Connector 9">
            <a:extLst>
              <a:ext uri="{FF2B5EF4-FFF2-40B4-BE49-F238E27FC236}">
                <a16:creationId xmlns:a16="http://schemas.microsoft.com/office/drawing/2014/main" id="{8BDC772B-78FB-0014-6C70-04D7D7458683}"/>
              </a:ext>
            </a:extLst>
          </p:cNvPr>
          <p:cNvCxnSpPr>
            <a:cxnSpLocks/>
          </p:cNvCxnSpPr>
          <p:nvPr/>
        </p:nvCxnSpPr>
        <p:spPr>
          <a:xfrm>
            <a:off x="6093218" y="4018742"/>
            <a:ext cx="0" cy="96192"/>
          </a:xfrm>
          <a:prstGeom prst="straightConnector1">
            <a:avLst/>
          </a:prstGeom>
          <a:ln w="28575">
            <a:tailEnd type="stealth" w="lg" len="med"/>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F469AB3A-F5F1-A852-F75D-CE185BC8EF5A}"/>
              </a:ext>
            </a:extLst>
          </p:cNvPr>
          <p:cNvSpPr/>
          <p:nvPr/>
        </p:nvSpPr>
        <p:spPr>
          <a:xfrm>
            <a:off x="3050783" y="3178686"/>
            <a:ext cx="1714500" cy="500627"/>
          </a:xfrm>
          <a:custGeom>
            <a:avLst/>
            <a:gdLst>
              <a:gd name="connsiteX0" fmla="*/ 0 w 2268838"/>
              <a:gd name="connsiteY0" fmla="*/ 127269 h 763600"/>
              <a:gd name="connsiteX1" fmla="*/ 127269 w 2268838"/>
              <a:gd name="connsiteY1" fmla="*/ 0 h 763600"/>
              <a:gd name="connsiteX2" fmla="*/ 2141569 w 2268838"/>
              <a:gd name="connsiteY2" fmla="*/ 0 h 763600"/>
              <a:gd name="connsiteX3" fmla="*/ 2268838 w 2268838"/>
              <a:gd name="connsiteY3" fmla="*/ 127269 h 763600"/>
              <a:gd name="connsiteX4" fmla="*/ 2268838 w 2268838"/>
              <a:gd name="connsiteY4" fmla="*/ 636331 h 763600"/>
              <a:gd name="connsiteX5" fmla="*/ 2141569 w 2268838"/>
              <a:gd name="connsiteY5" fmla="*/ 763600 h 763600"/>
              <a:gd name="connsiteX6" fmla="*/ 127269 w 2268838"/>
              <a:gd name="connsiteY6" fmla="*/ 763600 h 763600"/>
              <a:gd name="connsiteX7" fmla="*/ 0 w 2268838"/>
              <a:gd name="connsiteY7" fmla="*/ 636331 h 763600"/>
              <a:gd name="connsiteX8" fmla="*/ 0 w 2268838"/>
              <a:gd name="connsiteY8" fmla="*/ 127269 h 7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8838" h="763600">
                <a:moveTo>
                  <a:pt x="0" y="127269"/>
                </a:moveTo>
                <a:cubicBezTo>
                  <a:pt x="0" y="56980"/>
                  <a:pt x="56980" y="0"/>
                  <a:pt x="127269" y="0"/>
                </a:cubicBezTo>
                <a:lnTo>
                  <a:pt x="2141569" y="0"/>
                </a:lnTo>
                <a:cubicBezTo>
                  <a:pt x="2211858" y="0"/>
                  <a:pt x="2268838" y="56980"/>
                  <a:pt x="2268838" y="127269"/>
                </a:cubicBezTo>
                <a:lnTo>
                  <a:pt x="2268838" y="636331"/>
                </a:lnTo>
                <a:cubicBezTo>
                  <a:pt x="2268838" y="706620"/>
                  <a:pt x="2211858" y="763600"/>
                  <a:pt x="2141569" y="763600"/>
                </a:cubicBezTo>
                <a:lnTo>
                  <a:pt x="127269" y="763600"/>
                </a:lnTo>
                <a:cubicBezTo>
                  <a:pt x="56980" y="763600"/>
                  <a:pt x="0" y="706620"/>
                  <a:pt x="0" y="636331"/>
                </a:cubicBezTo>
                <a:lnTo>
                  <a:pt x="0" y="127269"/>
                </a:lnTo>
                <a:close/>
              </a:path>
            </a:pathLst>
          </a:custGeom>
          <a:solidFill>
            <a:schemeClr val="accent1">
              <a:lumMod val="60000"/>
              <a:lumOff val="4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7482" tIns="37482" rIns="37482" bIns="37482" numCol="1" spcCol="1270" anchor="t" anchorCtr="0">
            <a:noAutofit/>
          </a:bodyPr>
          <a:lstStyle/>
          <a:p>
            <a:pPr algn="ctr" defTabSz="666750">
              <a:lnSpc>
                <a:spcPct val="75000"/>
              </a:lnSpc>
              <a:spcBef>
                <a:spcPts val="75"/>
              </a:spcBef>
            </a:pPr>
            <a:r>
              <a:rPr lang="en-US" sz="1350" b="1" dirty="0">
                <a:effectLst>
                  <a:outerShdw blurRad="38100" dist="38100" dir="2700000" algn="tl">
                    <a:srgbClr val="000000">
                      <a:alpha val="43137"/>
                    </a:srgbClr>
                  </a:outerShdw>
                </a:effectLst>
              </a:rPr>
              <a:t>Kevon Levenberry</a:t>
            </a:r>
          </a:p>
          <a:p>
            <a:pPr algn="ctr" defTabSz="666750">
              <a:lnSpc>
                <a:spcPct val="75000"/>
              </a:lnSpc>
              <a:spcBef>
                <a:spcPts val="75"/>
              </a:spcBef>
            </a:pPr>
            <a:r>
              <a:rPr lang="en-US" sz="1350" b="1" dirty="0">
                <a:effectLst>
                  <a:outerShdw blurRad="38100" dist="38100" dir="2700000" algn="tl">
                    <a:srgbClr val="000000">
                      <a:alpha val="43137"/>
                    </a:srgbClr>
                  </a:outerShdw>
                </a:effectLst>
              </a:rPr>
              <a:t>Project Manager - DGS</a:t>
            </a:r>
            <a:endParaRPr lang="en-US" sz="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261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EBC03-29FE-4CE7-32F7-ADB6C6C9EEA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DC20D88-67CE-6BDD-26F3-8CE69C6C73FE}"/>
              </a:ext>
            </a:extLst>
          </p:cNvPr>
          <p:cNvSpPr/>
          <p:nvPr/>
        </p:nvSpPr>
        <p:spPr>
          <a:xfrm>
            <a:off x="488036" y="974039"/>
            <a:ext cx="6702476" cy="400110"/>
          </a:xfrm>
          <a:prstGeom prst="rect">
            <a:avLst/>
          </a:prstGeom>
        </p:spPr>
        <p:txBody>
          <a:bodyPr wrap="none">
            <a:spAutoFit/>
          </a:bodyPr>
          <a:lstStyle/>
          <a:p>
            <a:pPr lvl="0" algn="ctr" defTabSz="914400">
              <a:spcBef>
                <a:spcPct val="0"/>
              </a:spcBef>
              <a:defRPr/>
            </a:pPr>
            <a:r>
              <a:rPr lang="en-US" sz="2000" b="1" u="sng" dirty="0">
                <a:latin typeface="Arial Narrow" panose="020B0604020202020204" pitchFamily="34" charset="0"/>
              </a:rPr>
              <a:t>St. Elizabeths East Campus Program Background and Objectives</a:t>
            </a:r>
          </a:p>
        </p:txBody>
      </p:sp>
      <p:sp>
        <p:nvSpPr>
          <p:cNvPr id="14" name="Rectangle 13">
            <a:extLst>
              <a:ext uri="{FF2B5EF4-FFF2-40B4-BE49-F238E27FC236}">
                <a16:creationId xmlns:a16="http://schemas.microsoft.com/office/drawing/2014/main" id="{79E621BA-6BE9-7774-CFE0-0FE4160F76D6}"/>
              </a:ext>
            </a:extLst>
          </p:cNvPr>
          <p:cNvSpPr/>
          <p:nvPr/>
        </p:nvSpPr>
        <p:spPr>
          <a:xfrm>
            <a:off x="5046133" y="1592934"/>
            <a:ext cx="1190061" cy="138499"/>
          </a:xfrm>
          <a:prstGeom prst="rect">
            <a:avLst/>
          </a:prstGeom>
          <a:solidFill>
            <a:schemeClr val="bg1"/>
          </a:solidFill>
        </p:spPr>
        <p:txBody>
          <a:bodyPr wrap="square">
            <a:spAutoFit/>
          </a:bodyPr>
          <a:lstStyle/>
          <a:p>
            <a:endParaRPr lang="en-US" sz="300" b="1" dirty="0"/>
          </a:p>
        </p:txBody>
      </p:sp>
      <p:pic>
        <p:nvPicPr>
          <p:cNvPr id="18" name="Picture 17">
            <a:extLst>
              <a:ext uri="{FF2B5EF4-FFF2-40B4-BE49-F238E27FC236}">
                <a16:creationId xmlns:a16="http://schemas.microsoft.com/office/drawing/2014/main" id="{21BC3A4F-08E1-27E3-695D-4450AF1EBE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488" y="6282267"/>
            <a:ext cx="1250325" cy="430278"/>
          </a:xfrm>
          <a:prstGeom prst="rect">
            <a:avLst/>
          </a:prstGeom>
        </p:spPr>
      </p:pic>
      <p:sp>
        <p:nvSpPr>
          <p:cNvPr id="20" name="Rectangle 19">
            <a:extLst>
              <a:ext uri="{FF2B5EF4-FFF2-40B4-BE49-F238E27FC236}">
                <a16:creationId xmlns:a16="http://schemas.microsoft.com/office/drawing/2014/main" id="{AC1B5284-4C18-4462-F17A-816A94CAD4AF}"/>
              </a:ext>
            </a:extLst>
          </p:cNvPr>
          <p:cNvSpPr/>
          <p:nvPr/>
        </p:nvSpPr>
        <p:spPr>
          <a:xfrm>
            <a:off x="122548" y="228896"/>
            <a:ext cx="8705653" cy="523220"/>
          </a:xfrm>
          <a:prstGeom prst="rect">
            <a:avLst/>
          </a:prstGeom>
        </p:spPr>
        <p:txBody>
          <a:bodyPr wrap="square">
            <a:spAutoFit/>
          </a:bodyPr>
          <a:lstStyle/>
          <a:p>
            <a:pPr lvl="0" algn="ctr" defTabSz="914400">
              <a:spcBef>
                <a:spcPct val="0"/>
              </a:spcBef>
              <a:defRPr/>
            </a:pPr>
            <a:r>
              <a:rPr lang="en-US" sz="1400" b="1" dirty="0">
                <a:latin typeface="Arial Narrow" panose="020B0604020202020204" pitchFamily="34" charset="0"/>
              </a:rPr>
              <a:t>Pre-Bid Conference: </a:t>
            </a:r>
          </a:p>
          <a:p>
            <a:pPr lvl="0" algn="ctr" defTabSz="914400">
              <a:spcBef>
                <a:spcPct val="0"/>
              </a:spcBef>
              <a:defRPr/>
            </a:pPr>
            <a:r>
              <a:rPr lang="en-US" sz="1400" b="1" dirty="0">
                <a:latin typeface="Arial Narrow" panose="020B0604020202020204" pitchFamily="34" charset="0"/>
              </a:rPr>
              <a:t>Redevelopment of St. Elizabeths East Campus Sycamore Drive SE Infrastructure Improvements</a:t>
            </a:r>
          </a:p>
        </p:txBody>
      </p:sp>
      <p:sp>
        <p:nvSpPr>
          <p:cNvPr id="5" name="Rectangle 4">
            <a:extLst>
              <a:ext uri="{FF2B5EF4-FFF2-40B4-BE49-F238E27FC236}">
                <a16:creationId xmlns:a16="http://schemas.microsoft.com/office/drawing/2014/main" id="{B13EA25A-13A3-FCAE-097B-FCB7B3622BD1}"/>
              </a:ext>
            </a:extLst>
          </p:cNvPr>
          <p:cNvSpPr/>
          <p:nvPr/>
        </p:nvSpPr>
        <p:spPr>
          <a:xfrm>
            <a:off x="488036" y="1449850"/>
            <a:ext cx="6320672" cy="3970318"/>
          </a:xfrm>
          <a:prstGeom prst="rect">
            <a:avLst/>
          </a:prstGeom>
        </p:spPr>
        <p:txBody>
          <a:bodyPr wrap="square">
            <a:spAutoFit/>
          </a:bodyPr>
          <a:lstStyle/>
          <a:p>
            <a:r>
              <a:rPr lang="en-US" sz="1400" dirty="0"/>
              <a:t>East Campus Existing Conditions:  </a:t>
            </a:r>
          </a:p>
          <a:p>
            <a:r>
              <a:rPr lang="en-US" sz="1400" dirty="0"/>
              <a:t>Primarily a vibrant redeveloped campus now</a:t>
            </a:r>
          </a:p>
          <a:p>
            <a:endParaRPr lang="en-US" sz="1400" dirty="0"/>
          </a:p>
          <a:p>
            <a:r>
              <a:rPr lang="en-US" sz="1400" dirty="0"/>
              <a:t>Underlying Zoning: St E District</a:t>
            </a:r>
          </a:p>
          <a:p>
            <a:endParaRPr lang="en-US" sz="1400" dirty="0"/>
          </a:p>
          <a:p>
            <a:r>
              <a:rPr lang="en-US" sz="1400" dirty="0"/>
              <a:t>Buildable Envelope:  +5 million square feet (multiple parcels)</a:t>
            </a:r>
          </a:p>
          <a:p>
            <a:endParaRPr lang="en-US" sz="1400" dirty="0"/>
          </a:p>
          <a:p>
            <a:pPr marL="171450" indent="-171450">
              <a:buFont typeface="Arial" panose="020B0604020202020204" pitchFamily="34" charset="0"/>
              <a:buChar char="•"/>
            </a:pPr>
            <a:r>
              <a:rPr lang="en-US" sz="1400" dirty="0"/>
              <a:t>Office: 1.8 million SF, including 500,000 SF of</a:t>
            </a:r>
            <a:br>
              <a:rPr lang="en-US" sz="1400" dirty="0"/>
            </a:br>
            <a:r>
              <a:rPr lang="en-US" sz="1400" dirty="0"/>
              <a:t>“Innovation Hub” space</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Residential: 1,300 units </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Retail: 206,000 SF</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Hospitality: 330,000 SF</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Civic &amp; Educational: 250,000 SF  for  non-commercial </a:t>
            </a:r>
            <a:br>
              <a:rPr lang="en-US" sz="1400" dirty="0"/>
            </a:br>
            <a:r>
              <a:rPr lang="en-US" sz="1400" dirty="0"/>
              <a:t>activity centers</a:t>
            </a:r>
          </a:p>
        </p:txBody>
      </p:sp>
      <p:pic>
        <p:nvPicPr>
          <p:cNvPr id="21" name="Content Placeholder 5">
            <a:extLst>
              <a:ext uri="{FF2B5EF4-FFF2-40B4-BE49-F238E27FC236}">
                <a16:creationId xmlns:a16="http://schemas.microsoft.com/office/drawing/2014/main" id="{4FEEAFB3-12F9-31F8-6D11-8967515C2F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0468" y="1449850"/>
            <a:ext cx="2905496" cy="43052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9582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1623" y="903565"/>
            <a:ext cx="3360215" cy="1015663"/>
          </a:xfrm>
          <a:prstGeom prst="rect">
            <a:avLst/>
          </a:prstGeom>
        </p:spPr>
        <p:txBody>
          <a:bodyPr wrap="none">
            <a:spAutoFit/>
          </a:bodyPr>
          <a:lstStyle/>
          <a:p>
            <a:pPr lvl="0" algn="r" defTabSz="914400">
              <a:spcBef>
                <a:spcPct val="0"/>
              </a:spcBef>
              <a:defRPr/>
            </a:pPr>
            <a:r>
              <a:rPr lang="en-US" sz="2000" b="1" u="sng" dirty="0">
                <a:latin typeface="Arial Narrow" panose="020B0606020202030204" pitchFamily="34" charset="0"/>
              </a:rPr>
              <a:t>St. Elizabeths East Campus </a:t>
            </a:r>
            <a:br>
              <a:rPr lang="en-US" sz="2000" b="1" u="sng" dirty="0">
                <a:latin typeface="Arial Narrow" panose="020B0606020202030204" pitchFamily="34" charset="0"/>
              </a:rPr>
            </a:br>
            <a:r>
              <a:rPr lang="en-US" sz="2000" b="1" u="sng" dirty="0">
                <a:latin typeface="Arial Narrow" panose="020B0606020202030204" pitchFamily="34" charset="0"/>
              </a:rPr>
              <a:t>Construction Phasing Overview</a:t>
            </a:r>
            <a:br>
              <a:rPr lang="en-US" sz="2000" b="1" u="sng" dirty="0">
                <a:latin typeface="Arial Narrow" panose="020B0606020202030204" pitchFamily="34" charset="0"/>
              </a:rPr>
            </a:br>
            <a:r>
              <a:rPr lang="en-US" sz="2000" b="1" u="sng" dirty="0">
                <a:latin typeface="Arial Narrow" panose="020B0606020202030204" pitchFamily="34" charset="0"/>
              </a:rPr>
              <a:t>(Phases 1 thru 10)</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488" y="6282267"/>
            <a:ext cx="1250325" cy="430278"/>
          </a:xfrm>
          <a:prstGeom prst="rect">
            <a:avLst/>
          </a:prstGeom>
        </p:spPr>
      </p:pic>
      <p:sp>
        <p:nvSpPr>
          <p:cNvPr id="20" name="Rectangle 19">
            <a:extLst>
              <a:ext uri="{FF2B5EF4-FFF2-40B4-BE49-F238E27FC236}">
                <a16:creationId xmlns:a16="http://schemas.microsoft.com/office/drawing/2014/main" id="{D1A9FC4D-447C-4B4B-8A0D-57BE7D282A54}"/>
              </a:ext>
            </a:extLst>
          </p:cNvPr>
          <p:cNvSpPr/>
          <p:nvPr/>
        </p:nvSpPr>
        <p:spPr>
          <a:xfrm>
            <a:off x="122548" y="228896"/>
            <a:ext cx="8705653" cy="523220"/>
          </a:xfrm>
          <a:prstGeom prst="rect">
            <a:avLst/>
          </a:prstGeom>
        </p:spPr>
        <p:txBody>
          <a:bodyPr wrap="square">
            <a:spAutoFit/>
          </a:bodyPr>
          <a:lstStyle/>
          <a:p>
            <a:pPr lvl="0" algn="ctr" defTabSz="914400">
              <a:spcBef>
                <a:spcPct val="0"/>
              </a:spcBef>
              <a:defRPr/>
            </a:pPr>
            <a:r>
              <a:rPr lang="en-US" sz="1400" b="1" dirty="0">
                <a:latin typeface="Arial Narrow" panose="020B0604020202020204" pitchFamily="34" charset="0"/>
              </a:rPr>
              <a:t>Pre-Bid Conference: </a:t>
            </a:r>
          </a:p>
          <a:p>
            <a:pPr lvl="0" algn="ctr" defTabSz="914400">
              <a:spcBef>
                <a:spcPct val="0"/>
              </a:spcBef>
              <a:defRPr/>
            </a:pPr>
            <a:r>
              <a:rPr lang="en-US" sz="1400" b="1" dirty="0">
                <a:latin typeface="Arial Narrow" panose="020B0604020202020204" pitchFamily="34" charset="0"/>
              </a:rPr>
              <a:t>Redevelopment of St. Elizabeths East Campus Sycamore Drive SE Infrastructure Improvements</a:t>
            </a:r>
          </a:p>
        </p:txBody>
      </p:sp>
      <p:pic>
        <p:nvPicPr>
          <p:cNvPr id="7" name="Picture 6">
            <a:extLst>
              <a:ext uri="{FF2B5EF4-FFF2-40B4-BE49-F238E27FC236}">
                <a16:creationId xmlns:a16="http://schemas.microsoft.com/office/drawing/2014/main" id="{68D89FBE-C3B7-72DE-AB2D-73E8CCB3EB19}"/>
              </a:ext>
            </a:extLst>
          </p:cNvPr>
          <p:cNvPicPr>
            <a:picLocks noChangeAspect="1"/>
          </p:cNvPicPr>
          <p:nvPr/>
        </p:nvPicPr>
        <p:blipFill>
          <a:blip r:embed="rId3"/>
          <a:srcRect l="468" t="270" r="864" b="5518"/>
          <a:stretch>
            <a:fillRect/>
          </a:stretch>
        </p:blipFill>
        <p:spPr>
          <a:xfrm>
            <a:off x="3903991" y="875037"/>
            <a:ext cx="4548012" cy="5902920"/>
          </a:xfrm>
          <a:prstGeom prst="rect">
            <a:avLst/>
          </a:prstGeom>
          <a:ln>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803023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7960" y="958850"/>
            <a:ext cx="3995003" cy="707886"/>
          </a:xfrm>
          <a:prstGeom prst="rect">
            <a:avLst/>
          </a:prstGeom>
        </p:spPr>
        <p:txBody>
          <a:bodyPr wrap="square">
            <a:spAutoFit/>
          </a:bodyPr>
          <a:lstStyle/>
          <a:p>
            <a:pPr lvl="0" defTabSz="914400">
              <a:spcBef>
                <a:spcPct val="0"/>
              </a:spcBef>
              <a:defRPr/>
            </a:pPr>
            <a:r>
              <a:rPr lang="en-US" sz="2000" b="1" dirty="0">
                <a:latin typeface="Arial Narrow" panose="020B0604020202020204" pitchFamily="34" charset="0"/>
              </a:rPr>
              <a:t>St. Elizabeths East Campus Program: </a:t>
            </a:r>
            <a:br>
              <a:rPr lang="en-US" sz="2000" b="1" dirty="0">
                <a:latin typeface="Arial Narrow" panose="020B0604020202020204" pitchFamily="34" charset="0"/>
              </a:rPr>
            </a:br>
            <a:r>
              <a:rPr lang="en-US" sz="2000" b="1" dirty="0">
                <a:latin typeface="Arial Narrow" panose="020B0604020202020204" pitchFamily="34" charset="0"/>
              </a:rPr>
              <a:t>Infrastructure Improvements</a:t>
            </a:r>
          </a:p>
        </p:txBody>
      </p:sp>
      <p:sp>
        <p:nvSpPr>
          <p:cNvPr id="14" name="Rectangle 13"/>
          <p:cNvSpPr/>
          <p:nvPr/>
        </p:nvSpPr>
        <p:spPr>
          <a:xfrm>
            <a:off x="5046133" y="1592934"/>
            <a:ext cx="1190061" cy="138499"/>
          </a:xfrm>
          <a:prstGeom prst="rect">
            <a:avLst/>
          </a:prstGeom>
          <a:solidFill>
            <a:schemeClr val="bg1"/>
          </a:solidFill>
        </p:spPr>
        <p:txBody>
          <a:bodyPr wrap="square">
            <a:spAutoFit/>
          </a:bodyPr>
          <a:lstStyle/>
          <a:p>
            <a:endParaRPr lang="en-US" sz="300" b="1"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488" y="6282267"/>
            <a:ext cx="1250325" cy="430278"/>
          </a:xfrm>
          <a:prstGeom prst="rect">
            <a:avLst/>
          </a:prstGeom>
        </p:spPr>
      </p:pic>
      <p:sp>
        <p:nvSpPr>
          <p:cNvPr id="20" name="Rectangle 19">
            <a:extLst>
              <a:ext uri="{FF2B5EF4-FFF2-40B4-BE49-F238E27FC236}">
                <a16:creationId xmlns:a16="http://schemas.microsoft.com/office/drawing/2014/main" id="{D1A9FC4D-447C-4B4B-8A0D-57BE7D282A54}"/>
              </a:ext>
            </a:extLst>
          </p:cNvPr>
          <p:cNvSpPr/>
          <p:nvPr/>
        </p:nvSpPr>
        <p:spPr>
          <a:xfrm>
            <a:off x="122548" y="228896"/>
            <a:ext cx="8705653" cy="523220"/>
          </a:xfrm>
          <a:prstGeom prst="rect">
            <a:avLst/>
          </a:prstGeom>
        </p:spPr>
        <p:txBody>
          <a:bodyPr wrap="square">
            <a:spAutoFit/>
          </a:bodyPr>
          <a:lstStyle/>
          <a:p>
            <a:pPr lvl="0" algn="ctr" defTabSz="914400">
              <a:spcBef>
                <a:spcPct val="0"/>
              </a:spcBef>
              <a:defRPr/>
            </a:pPr>
            <a:r>
              <a:rPr lang="en-US" sz="1400" b="1" dirty="0">
                <a:latin typeface="Arial Narrow" panose="020B0604020202020204" pitchFamily="34" charset="0"/>
              </a:rPr>
              <a:t>Pre-Bid Conference: </a:t>
            </a:r>
          </a:p>
          <a:p>
            <a:pPr lvl="0" algn="ctr" defTabSz="914400">
              <a:spcBef>
                <a:spcPct val="0"/>
              </a:spcBef>
              <a:defRPr/>
            </a:pPr>
            <a:r>
              <a:rPr lang="en-US" sz="1400" b="1" dirty="0">
                <a:latin typeface="Arial Narrow" panose="020B0604020202020204" pitchFamily="34" charset="0"/>
              </a:rPr>
              <a:t>Redevelopment of St. Elizabeths East Campus Sycamore Drive SE Infrastructure Improvements</a:t>
            </a:r>
          </a:p>
        </p:txBody>
      </p:sp>
      <p:sp>
        <p:nvSpPr>
          <p:cNvPr id="5" name="Rectangle 4">
            <a:extLst>
              <a:ext uri="{FF2B5EF4-FFF2-40B4-BE49-F238E27FC236}">
                <a16:creationId xmlns:a16="http://schemas.microsoft.com/office/drawing/2014/main" id="{9591D732-2910-454F-877F-2D0F569C4D92}"/>
              </a:ext>
            </a:extLst>
          </p:cNvPr>
          <p:cNvSpPr/>
          <p:nvPr/>
        </p:nvSpPr>
        <p:spPr>
          <a:xfrm>
            <a:off x="488036" y="1449850"/>
            <a:ext cx="6320672" cy="307777"/>
          </a:xfrm>
          <a:prstGeom prst="rect">
            <a:avLst/>
          </a:prstGeom>
        </p:spPr>
        <p:txBody>
          <a:bodyPr wrap="square">
            <a:spAutoFit/>
          </a:bodyPr>
          <a:lstStyle/>
          <a:p>
            <a:endParaRPr lang="en-US" sz="1400" dirty="0"/>
          </a:p>
        </p:txBody>
      </p:sp>
      <p:sp>
        <p:nvSpPr>
          <p:cNvPr id="4" name="Rectangle 3">
            <a:extLst>
              <a:ext uri="{FF2B5EF4-FFF2-40B4-BE49-F238E27FC236}">
                <a16:creationId xmlns:a16="http://schemas.microsoft.com/office/drawing/2014/main" id="{DAB03ED8-C937-43C2-AF2D-D4335075C9A9}"/>
              </a:ext>
            </a:extLst>
          </p:cNvPr>
          <p:cNvSpPr/>
          <p:nvPr/>
        </p:nvSpPr>
        <p:spPr>
          <a:xfrm>
            <a:off x="488036" y="1624726"/>
            <a:ext cx="7336211" cy="1477328"/>
          </a:xfrm>
          <a:prstGeom prst="rect">
            <a:avLst/>
          </a:prstGeom>
        </p:spPr>
        <p:txBody>
          <a:bodyPr wrap="square">
            <a:spAutoFit/>
          </a:bodyPr>
          <a:lstStyle/>
          <a:p>
            <a:pPr marL="285750" indent="-285750" defTabSz="914400">
              <a:buFont typeface="Wingdings" panose="05000000000000000000" pitchFamily="2" charset="2"/>
              <a:buChar char="§"/>
            </a:pPr>
            <a:r>
              <a:rPr lang="en-US" dirty="0">
                <a:cs typeface="Raavi" panose="020B0502040204020203" pitchFamily="34" charset="0"/>
              </a:rPr>
              <a:t>PROJECT LIMITS</a:t>
            </a:r>
          </a:p>
          <a:p>
            <a:pPr marL="285750" indent="-285750" defTabSz="914400">
              <a:buFont typeface="Wingdings" panose="05000000000000000000" pitchFamily="2" charset="2"/>
              <a:buChar char="§"/>
            </a:pPr>
            <a:endParaRPr lang="en-US" dirty="0">
              <a:cs typeface="Raavi" panose="020B0502040204020203" pitchFamily="34" charset="0"/>
            </a:endParaRPr>
          </a:p>
          <a:p>
            <a:pPr defTabSz="914400"/>
            <a:endParaRPr lang="en-US" dirty="0">
              <a:cs typeface="Raavi" panose="020B0502040204020203" pitchFamily="34" charset="0"/>
            </a:endParaRPr>
          </a:p>
          <a:p>
            <a:pPr lvl="0" defTabSz="914400"/>
            <a:endParaRPr lang="en-US" dirty="0">
              <a:cs typeface="Raavi" panose="020B0502040204020203" pitchFamily="34" charset="0"/>
            </a:endParaRPr>
          </a:p>
          <a:p>
            <a:pPr lvl="0" defTabSz="914400"/>
            <a:endParaRPr lang="en-US" dirty="0">
              <a:cs typeface="Raavi" panose="020B0502040204020203" pitchFamily="34" charset="0"/>
            </a:endParaRPr>
          </a:p>
        </p:txBody>
      </p:sp>
      <p:pic>
        <p:nvPicPr>
          <p:cNvPr id="9" name="Picture 8">
            <a:extLst>
              <a:ext uri="{FF2B5EF4-FFF2-40B4-BE49-F238E27FC236}">
                <a16:creationId xmlns:a16="http://schemas.microsoft.com/office/drawing/2014/main" id="{0B41203D-7EF4-2595-0765-BAFB910BAE4F}"/>
              </a:ext>
            </a:extLst>
          </p:cNvPr>
          <p:cNvPicPr>
            <a:picLocks noChangeAspect="1"/>
          </p:cNvPicPr>
          <p:nvPr/>
        </p:nvPicPr>
        <p:blipFill>
          <a:blip r:embed="rId3"/>
          <a:srcRect t="5212" b="6297"/>
          <a:stretch>
            <a:fillRect/>
          </a:stretch>
        </p:blipFill>
        <p:spPr>
          <a:xfrm>
            <a:off x="4212963" y="958850"/>
            <a:ext cx="4166413" cy="50115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222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8036" y="957123"/>
            <a:ext cx="6857968" cy="400110"/>
          </a:xfrm>
          <a:prstGeom prst="rect">
            <a:avLst/>
          </a:prstGeom>
        </p:spPr>
        <p:txBody>
          <a:bodyPr wrap="none">
            <a:spAutoFit/>
          </a:bodyPr>
          <a:lstStyle/>
          <a:p>
            <a:pPr lvl="0" algn="ctr" defTabSz="914400">
              <a:spcBef>
                <a:spcPct val="0"/>
              </a:spcBef>
              <a:defRPr/>
            </a:pPr>
            <a:r>
              <a:rPr lang="en-US" sz="2000" b="1" dirty="0">
                <a:latin typeface="Arial Narrow" panose="020B0604020202020204" pitchFamily="34" charset="0"/>
              </a:rPr>
              <a:t>St. Elizabeths East Campus Program: Infrastructure Improvements</a:t>
            </a:r>
          </a:p>
        </p:txBody>
      </p:sp>
      <p:sp>
        <p:nvSpPr>
          <p:cNvPr id="14" name="Rectangle 13"/>
          <p:cNvSpPr/>
          <p:nvPr/>
        </p:nvSpPr>
        <p:spPr>
          <a:xfrm>
            <a:off x="5046133" y="1592934"/>
            <a:ext cx="1190061" cy="138499"/>
          </a:xfrm>
          <a:prstGeom prst="rect">
            <a:avLst/>
          </a:prstGeom>
          <a:solidFill>
            <a:schemeClr val="bg1"/>
          </a:solidFill>
        </p:spPr>
        <p:txBody>
          <a:bodyPr wrap="square">
            <a:spAutoFit/>
          </a:bodyPr>
          <a:lstStyle/>
          <a:p>
            <a:endParaRPr lang="en-US" sz="300" b="1"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488" y="6282267"/>
            <a:ext cx="1250325" cy="430278"/>
          </a:xfrm>
          <a:prstGeom prst="rect">
            <a:avLst/>
          </a:prstGeom>
        </p:spPr>
      </p:pic>
      <p:sp>
        <p:nvSpPr>
          <p:cNvPr id="20" name="Rectangle 19">
            <a:extLst>
              <a:ext uri="{FF2B5EF4-FFF2-40B4-BE49-F238E27FC236}">
                <a16:creationId xmlns:a16="http://schemas.microsoft.com/office/drawing/2014/main" id="{D1A9FC4D-447C-4B4B-8A0D-57BE7D282A54}"/>
              </a:ext>
            </a:extLst>
          </p:cNvPr>
          <p:cNvSpPr/>
          <p:nvPr/>
        </p:nvSpPr>
        <p:spPr>
          <a:xfrm>
            <a:off x="122548" y="228896"/>
            <a:ext cx="8705653" cy="523220"/>
          </a:xfrm>
          <a:prstGeom prst="rect">
            <a:avLst/>
          </a:prstGeom>
        </p:spPr>
        <p:txBody>
          <a:bodyPr wrap="square">
            <a:spAutoFit/>
          </a:bodyPr>
          <a:lstStyle/>
          <a:p>
            <a:pPr lvl="0" algn="ctr" defTabSz="914400">
              <a:spcBef>
                <a:spcPct val="0"/>
              </a:spcBef>
              <a:defRPr/>
            </a:pPr>
            <a:r>
              <a:rPr lang="en-US" sz="1400" b="1" dirty="0">
                <a:latin typeface="Arial Narrow" panose="020B0604020202020204" pitchFamily="34" charset="0"/>
              </a:rPr>
              <a:t>Pre-Bid Conference: </a:t>
            </a:r>
          </a:p>
          <a:p>
            <a:pPr lvl="0" algn="ctr" defTabSz="914400">
              <a:spcBef>
                <a:spcPct val="0"/>
              </a:spcBef>
              <a:defRPr/>
            </a:pPr>
            <a:r>
              <a:rPr lang="en-US" sz="1400" b="1" dirty="0">
                <a:latin typeface="Arial Narrow" panose="020B0604020202020204" pitchFamily="34" charset="0"/>
              </a:rPr>
              <a:t>Redevelopment of St. Elizabeths East Campus Sycamore Drive SE Infrastructure Improvements</a:t>
            </a:r>
          </a:p>
        </p:txBody>
      </p:sp>
      <p:sp>
        <p:nvSpPr>
          <p:cNvPr id="5" name="Rectangle 4">
            <a:extLst>
              <a:ext uri="{FF2B5EF4-FFF2-40B4-BE49-F238E27FC236}">
                <a16:creationId xmlns:a16="http://schemas.microsoft.com/office/drawing/2014/main" id="{9591D732-2910-454F-877F-2D0F569C4D92}"/>
              </a:ext>
            </a:extLst>
          </p:cNvPr>
          <p:cNvSpPr/>
          <p:nvPr/>
        </p:nvSpPr>
        <p:spPr>
          <a:xfrm>
            <a:off x="488036" y="1449850"/>
            <a:ext cx="6320672" cy="307777"/>
          </a:xfrm>
          <a:prstGeom prst="rect">
            <a:avLst/>
          </a:prstGeom>
        </p:spPr>
        <p:txBody>
          <a:bodyPr wrap="square">
            <a:spAutoFit/>
          </a:bodyPr>
          <a:lstStyle/>
          <a:p>
            <a:endParaRPr lang="en-US" sz="1400" dirty="0"/>
          </a:p>
        </p:txBody>
      </p:sp>
      <p:sp>
        <p:nvSpPr>
          <p:cNvPr id="4" name="Rectangle 3">
            <a:extLst>
              <a:ext uri="{FF2B5EF4-FFF2-40B4-BE49-F238E27FC236}">
                <a16:creationId xmlns:a16="http://schemas.microsoft.com/office/drawing/2014/main" id="{DAB03ED8-C937-43C2-AF2D-D4335075C9A9}"/>
              </a:ext>
            </a:extLst>
          </p:cNvPr>
          <p:cNvSpPr/>
          <p:nvPr/>
        </p:nvSpPr>
        <p:spPr>
          <a:xfrm>
            <a:off x="488036" y="1498145"/>
            <a:ext cx="7336211" cy="1200329"/>
          </a:xfrm>
          <a:prstGeom prst="rect">
            <a:avLst/>
          </a:prstGeom>
        </p:spPr>
        <p:txBody>
          <a:bodyPr wrap="square">
            <a:spAutoFit/>
          </a:bodyPr>
          <a:lstStyle/>
          <a:p>
            <a:pPr marL="285750" indent="-285750" defTabSz="914400">
              <a:buFont typeface="Wingdings" panose="05000000000000000000" pitchFamily="2" charset="2"/>
              <a:buChar char="§"/>
            </a:pPr>
            <a:r>
              <a:rPr lang="en-US" dirty="0">
                <a:cs typeface="Raavi" panose="020B0502040204020203" pitchFamily="34" charset="0"/>
              </a:rPr>
              <a:t>Some Landscape Features:</a:t>
            </a:r>
          </a:p>
          <a:p>
            <a:pPr marL="288925" lvl="0" defTabSz="914400"/>
            <a:endParaRPr lang="en-US" dirty="0">
              <a:cs typeface="Raavi" panose="020B0502040204020203" pitchFamily="34" charset="0"/>
            </a:endParaRPr>
          </a:p>
          <a:p>
            <a:pPr lvl="0" defTabSz="914400"/>
            <a:endParaRPr lang="en-US" dirty="0">
              <a:cs typeface="Raavi" panose="020B0502040204020203" pitchFamily="34" charset="0"/>
            </a:endParaRPr>
          </a:p>
          <a:p>
            <a:pPr lvl="0" defTabSz="914400"/>
            <a:endParaRPr lang="en-US" dirty="0">
              <a:cs typeface="Raavi" panose="020B0502040204020203" pitchFamily="34" charset="0"/>
            </a:endParaRPr>
          </a:p>
        </p:txBody>
      </p:sp>
      <p:pic>
        <p:nvPicPr>
          <p:cNvPr id="9" name="Picture 8">
            <a:extLst>
              <a:ext uri="{FF2B5EF4-FFF2-40B4-BE49-F238E27FC236}">
                <a16:creationId xmlns:a16="http://schemas.microsoft.com/office/drawing/2014/main" id="{957B4261-5069-4D51-A970-916EC3D54C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83672" y="1850244"/>
            <a:ext cx="5608979" cy="4234179"/>
          </a:xfrm>
          <a:prstGeom prst="rect">
            <a:avLst/>
          </a:prstGeom>
        </p:spPr>
      </p:pic>
    </p:spTree>
    <p:extLst>
      <p:ext uri="{BB962C8B-B14F-4D97-AF65-F5344CB8AC3E}">
        <p14:creationId xmlns:p14="http://schemas.microsoft.com/office/powerpoint/2010/main" val="330674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8036" y="957123"/>
            <a:ext cx="6857968" cy="400110"/>
          </a:xfrm>
          <a:prstGeom prst="rect">
            <a:avLst/>
          </a:prstGeom>
        </p:spPr>
        <p:txBody>
          <a:bodyPr wrap="none">
            <a:spAutoFit/>
          </a:bodyPr>
          <a:lstStyle/>
          <a:p>
            <a:pPr lvl="0" algn="ctr" defTabSz="914400">
              <a:spcBef>
                <a:spcPct val="0"/>
              </a:spcBef>
              <a:defRPr/>
            </a:pPr>
            <a:r>
              <a:rPr lang="en-US" sz="2000" b="1" dirty="0">
                <a:latin typeface="Arial Narrow" panose="020B0604020202020204" pitchFamily="34" charset="0"/>
              </a:rPr>
              <a:t>St. Elizabeths East Campus Program: Infrastructure Improvements</a:t>
            </a:r>
          </a:p>
        </p:txBody>
      </p:sp>
      <p:sp>
        <p:nvSpPr>
          <p:cNvPr id="14" name="Rectangle 13"/>
          <p:cNvSpPr/>
          <p:nvPr/>
        </p:nvSpPr>
        <p:spPr>
          <a:xfrm>
            <a:off x="5046133" y="1592934"/>
            <a:ext cx="1190061" cy="138499"/>
          </a:xfrm>
          <a:prstGeom prst="rect">
            <a:avLst/>
          </a:prstGeom>
          <a:solidFill>
            <a:schemeClr val="bg1"/>
          </a:solidFill>
        </p:spPr>
        <p:txBody>
          <a:bodyPr wrap="square">
            <a:spAutoFit/>
          </a:bodyPr>
          <a:lstStyle/>
          <a:p>
            <a:endParaRPr lang="en-US" sz="300" b="1"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488" y="6282267"/>
            <a:ext cx="1250325" cy="430278"/>
          </a:xfrm>
          <a:prstGeom prst="rect">
            <a:avLst/>
          </a:prstGeom>
        </p:spPr>
      </p:pic>
      <p:sp>
        <p:nvSpPr>
          <p:cNvPr id="20" name="Rectangle 19">
            <a:extLst>
              <a:ext uri="{FF2B5EF4-FFF2-40B4-BE49-F238E27FC236}">
                <a16:creationId xmlns:a16="http://schemas.microsoft.com/office/drawing/2014/main" id="{D1A9FC4D-447C-4B4B-8A0D-57BE7D282A54}"/>
              </a:ext>
            </a:extLst>
          </p:cNvPr>
          <p:cNvSpPr/>
          <p:nvPr/>
        </p:nvSpPr>
        <p:spPr>
          <a:xfrm>
            <a:off x="122548" y="228896"/>
            <a:ext cx="8705653" cy="523220"/>
          </a:xfrm>
          <a:prstGeom prst="rect">
            <a:avLst/>
          </a:prstGeom>
        </p:spPr>
        <p:txBody>
          <a:bodyPr wrap="square">
            <a:spAutoFit/>
          </a:bodyPr>
          <a:lstStyle/>
          <a:p>
            <a:pPr lvl="0" algn="ctr" defTabSz="914400">
              <a:spcBef>
                <a:spcPct val="0"/>
              </a:spcBef>
              <a:defRPr/>
            </a:pPr>
            <a:r>
              <a:rPr lang="en-US" sz="1400" b="1" dirty="0">
                <a:latin typeface="Arial Narrow" panose="020B0604020202020204" pitchFamily="34" charset="0"/>
              </a:rPr>
              <a:t>Pre-Bid Conference: </a:t>
            </a:r>
          </a:p>
          <a:p>
            <a:pPr lvl="0" algn="ctr" defTabSz="914400">
              <a:spcBef>
                <a:spcPct val="0"/>
              </a:spcBef>
              <a:defRPr/>
            </a:pPr>
            <a:r>
              <a:rPr lang="en-US" sz="1400" b="1" dirty="0">
                <a:latin typeface="Arial Narrow" panose="020B0604020202020204" pitchFamily="34" charset="0"/>
              </a:rPr>
              <a:t>Redevelopment of St. Elizabeths East Campus Sycamore Drive SE Infrastructure Improvements</a:t>
            </a:r>
          </a:p>
        </p:txBody>
      </p:sp>
      <p:sp>
        <p:nvSpPr>
          <p:cNvPr id="5" name="Rectangle 4">
            <a:extLst>
              <a:ext uri="{FF2B5EF4-FFF2-40B4-BE49-F238E27FC236}">
                <a16:creationId xmlns:a16="http://schemas.microsoft.com/office/drawing/2014/main" id="{9591D732-2910-454F-877F-2D0F569C4D92}"/>
              </a:ext>
            </a:extLst>
          </p:cNvPr>
          <p:cNvSpPr/>
          <p:nvPr/>
        </p:nvSpPr>
        <p:spPr>
          <a:xfrm>
            <a:off x="488036" y="1449850"/>
            <a:ext cx="6320672" cy="307777"/>
          </a:xfrm>
          <a:prstGeom prst="rect">
            <a:avLst/>
          </a:prstGeom>
        </p:spPr>
        <p:txBody>
          <a:bodyPr wrap="square">
            <a:spAutoFit/>
          </a:bodyPr>
          <a:lstStyle/>
          <a:p>
            <a:endParaRPr lang="en-US" sz="1400" dirty="0"/>
          </a:p>
        </p:txBody>
      </p:sp>
      <p:sp>
        <p:nvSpPr>
          <p:cNvPr id="4" name="Rectangle 3">
            <a:extLst>
              <a:ext uri="{FF2B5EF4-FFF2-40B4-BE49-F238E27FC236}">
                <a16:creationId xmlns:a16="http://schemas.microsoft.com/office/drawing/2014/main" id="{DAB03ED8-C937-43C2-AF2D-D4335075C9A9}"/>
              </a:ext>
            </a:extLst>
          </p:cNvPr>
          <p:cNvSpPr/>
          <p:nvPr/>
        </p:nvSpPr>
        <p:spPr>
          <a:xfrm>
            <a:off x="488036" y="1498145"/>
            <a:ext cx="7741564" cy="1200329"/>
          </a:xfrm>
          <a:prstGeom prst="rect">
            <a:avLst/>
          </a:prstGeom>
        </p:spPr>
        <p:txBody>
          <a:bodyPr wrap="square">
            <a:spAutoFit/>
          </a:bodyPr>
          <a:lstStyle/>
          <a:p>
            <a:pPr marL="285750" indent="-285750" defTabSz="914400">
              <a:buFont typeface="Wingdings" panose="05000000000000000000" pitchFamily="2" charset="2"/>
              <a:buChar char="§"/>
            </a:pPr>
            <a:r>
              <a:rPr lang="en-US" dirty="0">
                <a:cs typeface="Raavi" panose="020B0502040204020203" pitchFamily="34" charset="0"/>
              </a:rPr>
              <a:t>Maintenance of Traffic (MOT) for Sequence of Construction (Phases 2 thru 7)</a:t>
            </a:r>
          </a:p>
          <a:p>
            <a:pPr marL="288925" lvl="0" defTabSz="914400"/>
            <a:endParaRPr lang="en-US" dirty="0">
              <a:cs typeface="Raavi" panose="020B0502040204020203" pitchFamily="34" charset="0"/>
            </a:endParaRPr>
          </a:p>
          <a:p>
            <a:pPr lvl="0" defTabSz="914400"/>
            <a:r>
              <a:rPr lang="en-US" dirty="0">
                <a:cs typeface="Raavi" panose="020B0502040204020203" pitchFamily="34" charset="0"/>
              </a:rPr>
              <a:t>ALL NEW SLIDES FOR 13</a:t>
            </a:r>
            <a:r>
              <a:rPr lang="en-US" baseline="30000" dirty="0">
                <a:cs typeface="Raavi" panose="020B0502040204020203" pitchFamily="34" charset="0"/>
              </a:rPr>
              <a:t>TH</a:t>
            </a:r>
            <a:r>
              <a:rPr lang="en-US" dirty="0">
                <a:cs typeface="Raavi" panose="020B0502040204020203" pitchFamily="34" charset="0"/>
              </a:rPr>
              <a:t> STREET MOT TO BE ADDED </a:t>
            </a:r>
          </a:p>
          <a:p>
            <a:pPr lvl="0" defTabSz="914400"/>
            <a:endParaRPr lang="en-US" dirty="0">
              <a:cs typeface="Raavi" panose="020B0502040204020203" pitchFamily="34" charset="0"/>
            </a:endParaRPr>
          </a:p>
        </p:txBody>
      </p:sp>
      <p:pic>
        <p:nvPicPr>
          <p:cNvPr id="7" name="Picture 6">
            <a:extLst>
              <a:ext uri="{FF2B5EF4-FFF2-40B4-BE49-F238E27FC236}">
                <a16:creationId xmlns:a16="http://schemas.microsoft.com/office/drawing/2014/main" id="{A4FF3924-BFFC-0E1B-1A6F-DB3EF3A045A1}"/>
              </a:ext>
            </a:extLst>
          </p:cNvPr>
          <p:cNvPicPr>
            <a:picLocks noChangeAspect="1"/>
          </p:cNvPicPr>
          <p:nvPr/>
        </p:nvPicPr>
        <p:blipFill>
          <a:blip r:embed="rId3"/>
          <a:stretch>
            <a:fillRect/>
          </a:stretch>
        </p:blipFill>
        <p:spPr>
          <a:xfrm>
            <a:off x="123444" y="924325"/>
            <a:ext cx="8897112" cy="57882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83990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8036" y="957123"/>
            <a:ext cx="6857968" cy="400110"/>
          </a:xfrm>
          <a:prstGeom prst="rect">
            <a:avLst/>
          </a:prstGeom>
        </p:spPr>
        <p:txBody>
          <a:bodyPr wrap="none">
            <a:spAutoFit/>
          </a:bodyPr>
          <a:lstStyle/>
          <a:p>
            <a:pPr lvl="0" algn="ctr" defTabSz="914400">
              <a:spcBef>
                <a:spcPct val="0"/>
              </a:spcBef>
              <a:defRPr/>
            </a:pPr>
            <a:r>
              <a:rPr lang="en-US" sz="2000" b="1" dirty="0">
                <a:latin typeface="Arial Narrow" panose="020B0604020202020204" pitchFamily="34" charset="0"/>
              </a:rPr>
              <a:t>St. Elizabeths East Campus Program: Infrastructure Improvements</a:t>
            </a:r>
          </a:p>
        </p:txBody>
      </p:sp>
      <p:sp>
        <p:nvSpPr>
          <p:cNvPr id="14" name="Rectangle 13"/>
          <p:cNvSpPr/>
          <p:nvPr/>
        </p:nvSpPr>
        <p:spPr>
          <a:xfrm>
            <a:off x="5046133" y="1592934"/>
            <a:ext cx="1190061" cy="138499"/>
          </a:xfrm>
          <a:prstGeom prst="rect">
            <a:avLst/>
          </a:prstGeom>
          <a:solidFill>
            <a:schemeClr val="bg1"/>
          </a:solidFill>
        </p:spPr>
        <p:txBody>
          <a:bodyPr wrap="square">
            <a:spAutoFit/>
          </a:bodyPr>
          <a:lstStyle/>
          <a:p>
            <a:endParaRPr lang="en-US" sz="300" b="1"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488" y="6282267"/>
            <a:ext cx="1250325" cy="430278"/>
          </a:xfrm>
          <a:prstGeom prst="rect">
            <a:avLst/>
          </a:prstGeom>
        </p:spPr>
      </p:pic>
      <p:sp>
        <p:nvSpPr>
          <p:cNvPr id="20" name="Rectangle 19">
            <a:extLst>
              <a:ext uri="{FF2B5EF4-FFF2-40B4-BE49-F238E27FC236}">
                <a16:creationId xmlns:a16="http://schemas.microsoft.com/office/drawing/2014/main" id="{D1A9FC4D-447C-4B4B-8A0D-57BE7D282A54}"/>
              </a:ext>
            </a:extLst>
          </p:cNvPr>
          <p:cNvSpPr/>
          <p:nvPr/>
        </p:nvSpPr>
        <p:spPr>
          <a:xfrm>
            <a:off x="122548" y="228896"/>
            <a:ext cx="8705653" cy="523220"/>
          </a:xfrm>
          <a:prstGeom prst="rect">
            <a:avLst/>
          </a:prstGeom>
        </p:spPr>
        <p:txBody>
          <a:bodyPr wrap="square">
            <a:spAutoFit/>
          </a:bodyPr>
          <a:lstStyle/>
          <a:p>
            <a:pPr lvl="0" algn="ctr" defTabSz="914400">
              <a:spcBef>
                <a:spcPct val="0"/>
              </a:spcBef>
              <a:defRPr/>
            </a:pPr>
            <a:r>
              <a:rPr lang="en-US" sz="1400" b="1" dirty="0">
                <a:latin typeface="Arial Narrow" panose="020B0604020202020204" pitchFamily="34" charset="0"/>
              </a:rPr>
              <a:t>Pre-Bid Conference: </a:t>
            </a:r>
          </a:p>
          <a:p>
            <a:pPr lvl="0" algn="ctr" defTabSz="914400">
              <a:spcBef>
                <a:spcPct val="0"/>
              </a:spcBef>
              <a:defRPr/>
            </a:pPr>
            <a:r>
              <a:rPr lang="en-US" sz="1400" b="1" dirty="0">
                <a:latin typeface="Arial Narrow" panose="020B0604020202020204" pitchFamily="34" charset="0"/>
              </a:rPr>
              <a:t>Redevelopment of St. Elizabeths East Campus Sycamore Drive SE Infrastructure Improvements</a:t>
            </a:r>
          </a:p>
        </p:txBody>
      </p:sp>
      <p:sp>
        <p:nvSpPr>
          <p:cNvPr id="5" name="Rectangle 4">
            <a:extLst>
              <a:ext uri="{FF2B5EF4-FFF2-40B4-BE49-F238E27FC236}">
                <a16:creationId xmlns:a16="http://schemas.microsoft.com/office/drawing/2014/main" id="{9591D732-2910-454F-877F-2D0F569C4D92}"/>
              </a:ext>
            </a:extLst>
          </p:cNvPr>
          <p:cNvSpPr/>
          <p:nvPr/>
        </p:nvSpPr>
        <p:spPr>
          <a:xfrm>
            <a:off x="488036" y="1449850"/>
            <a:ext cx="6320672" cy="307777"/>
          </a:xfrm>
          <a:prstGeom prst="rect">
            <a:avLst/>
          </a:prstGeom>
        </p:spPr>
        <p:txBody>
          <a:bodyPr wrap="square">
            <a:spAutoFit/>
          </a:bodyPr>
          <a:lstStyle/>
          <a:p>
            <a:endParaRPr lang="en-US" sz="1400" dirty="0"/>
          </a:p>
        </p:txBody>
      </p:sp>
      <p:sp>
        <p:nvSpPr>
          <p:cNvPr id="4" name="Rectangle 3">
            <a:extLst>
              <a:ext uri="{FF2B5EF4-FFF2-40B4-BE49-F238E27FC236}">
                <a16:creationId xmlns:a16="http://schemas.microsoft.com/office/drawing/2014/main" id="{DAB03ED8-C937-43C2-AF2D-D4335075C9A9}"/>
              </a:ext>
            </a:extLst>
          </p:cNvPr>
          <p:cNvSpPr/>
          <p:nvPr/>
        </p:nvSpPr>
        <p:spPr>
          <a:xfrm>
            <a:off x="488036" y="1498145"/>
            <a:ext cx="7336211" cy="1200329"/>
          </a:xfrm>
          <a:prstGeom prst="rect">
            <a:avLst/>
          </a:prstGeom>
        </p:spPr>
        <p:txBody>
          <a:bodyPr wrap="square">
            <a:spAutoFit/>
          </a:bodyPr>
          <a:lstStyle/>
          <a:p>
            <a:pPr marL="285750" indent="-285750" defTabSz="914400">
              <a:buFont typeface="Wingdings" panose="05000000000000000000" pitchFamily="2" charset="2"/>
              <a:buChar char="§"/>
            </a:pPr>
            <a:r>
              <a:rPr lang="en-US" dirty="0">
                <a:cs typeface="Raavi" panose="020B0502040204020203" pitchFamily="34" charset="0"/>
              </a:rPr>
              <a:t>Maintenance of Traffic (MOT-3)</a:t>
            </a:r>
          </a:p>
          <a:p>
            <a:pPr marL="288925" lvl="0" defTabSz="914400"/>
            <a:endParaRPr lang="en-US" dirty="0">
              <a:cs typeface="Raavi" panose="020B0502040204020203" pitchFamily="34" charset="0"/>
            </a:endParaRPr>
          </a:p>
          <a:p>
            <a:pPr lvl="0" defTabSz="914400"/>
            <a:endParaRPr lang="en-US" dirty="0">
              <a:cs typeface="Raavi" panose="020B0502040204020203" pitchFamily="34" charset="0"/>
            </a:endParaRPr>
          </a:p>
          <a:p>
            <a:pPr lvl="0" defTabSz="914400"/>
            <a:endParaRPr lang="en-US" dirty="0">
              <a:cs typeface="Raavi" panose="020B0502040204020203" pitchFamily="34" charset="0"/>
            </a:endParaRPr>
          </a:p>
        </p:txBody>
      </p:sp>
      <p:pic>
        <p:nvPicPr>
          <p:cNvPr id="7" name="Picture 6">
            <a:extLst>
              <a:ext uri="{FF2B5EF4-FFF2-40B4-BE49-F238E27FC236}">
                <a16:creationId xmlns:a16="http://schemas.microsoft.com/office/drawing/2014/main" id="{D2B1EBE5-E9FD-6664-FE01-133783A8D308}"/>
              </a:ext>
            </a:extLst>
          </p:cNvPr>
          <p:cNvPicPr>
            <a:picLocks noChangeAspect="1"/>
          </p:cNvPicPr>
          <p:nvPr/>
        </p:nvPicPr>
        <p:blipFill>
          <a:blip r:embed="rId3"/>
          <a:stretch>
            <a:fillRect/>
          </a:stretch>
        </p:blipFill>
        <p:spPr>
          <a:xfrm>
            <a:off x="128016" y="923544"/>
            <a:ext cx="8900157" cy="57945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13102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10837</TotalTime>
  <Words>1904</Words>
  <Application>Microsoft Office PowerPoint</Application>
  <PresentationFormat>On-screen Show (4:3)</PresentationFormat>
  <Paragraphs>288</Paragraphs>
  <Slides>23</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Aptos</vt:lpstr>
      <vt:lpstr>Arial</vt:lpstr>
      <vt:lpstr>Arial Narrow</vt:lpstr>
      <vt:lpstr>Calibri</vt:lpstr>
      <vt:lpstr>Calibri Light</vt:lpstr>
      <vt:lpstr>Raavi</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ali.sheikhbahaei@dc.gov</dc:creator>
  <cp:lastModifiedBy>Marshall, James (DGS)</cp:lastModifiedBy>
  <cp:revision>249</cp:revision>
  <cp:lastPrinted>2024-04-02T17:21:31Z</cp:lastPrinted>
  <dcterms:created xsi:type="dcterms:W3CDTF">2019-05-02T15:11:02Z</dcterms:created>
  <dcterms:modified xsi:type="dcterms:W3CDTF">2025-12-18T16:33:58Z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95f39c-8218-4425-a791-63c9e13c8708_Enabled">
    <vt:lpwstr>true</vt:lpwstr>
  </property>
  <property fmtid="{D5CDD505-2E9C-101B-9397-08002B2CF9AE}" pid="3" name="MSIP_Label_7d95f39c-8218-4425-a791-63c9e13c8708_SetDate">
    <vt:lpwstr>2025-12-18T11:25:17Z</vt:lpwstr>
  </property>
  <property fmtid="{D5CDD505-2E9C-101B-9397-08002B2CF9AE}" pid="4" name="MSIP_Label_7d95f39c-8218-4425-a791-63c9e13c8708_Method">
    <vt:lpwstr>Privileged</vt:lpwstr>
  </property>
  <property fmtid="{D5CDD505-2E9C-101B-9397-08002B2CF9AE}" pid="5" name="MSIP_Label_7d95f39c-8218-4425-a791-63c9e13c8708_Name">
    <vt:lpwstr>7d95f39c-8218-4425-a791-63c9e13c8708</vt:lpwstr>
  </property>
  <property fmtid="{D5CDD505-2E9C-101B-9397-08002B2CF9AE}" pid="6" name="MSIP_Label_7d95f39c-8218-4425-a791-63c9e13c8708_SiteId">
    <vt:lpwstr>37247798-f42c-42fd-8a37-d49c7128d36b</vt:lpwstr>
  </property>
  <property fmtid="{D5CDD505-2E9C-101B-9397-08002B2CF9AE}" pid="7" name="MSIP_Label_7d95f39c-8218-4425-a791-63c9e13c8708_ActionId">
    <vt:lpwstr>ca1d341b-38ef-4ff0-a715-a991f307e1ce</vt:lpwstr>
  </property>
  <property fmtid="{D5CDD505-2E9C-101B-9397-08002B2CF9AE}" pid="8" name="MSIP_Label_7d95f39c-8218-4425-a791-63c9e13c8708_ContentBits">
    <vt:lpwstr>0</vt:lpwstr>
  </property>
  <property fmtid="{D5CDD505-2E9C-101B-9397-08002B2CF9AE}" pid="9" name="MSIP_Label_7d95f39c-8218-4425-a791-63c9e13c8708_Tag">
    <vt:lpwstr>10, 0, 1, 1</vt:lpwstr>
  </property>
</Properties>
</file>