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5"/>
    <p:sldMasterId id="2147483672" r:id="rId6"/>
    <p:sldMasterId id="2147483684" r:id="rId7"/>
    <p:sldMasterId id="2147483686" r:id="rId8"/>
  </p:sldMasterIdLst>
  <p:notesMasterIdLst>
    <p:notesMasterId r:id="rId27"/>
  </p:notesMasterIdLst>
  <p:handoutMasterIdLst>
    <p:handoutMasterId r:id="rId28"/>
  </p:handoutMasterIdLst>
  <p:sldIdLst>
    <p:sldId id="263" r:id="rId9"/>
    <p:sldId id="322" r:id="rId10"/>
    <p:sldId id="281" r:id="rId11"/>
    <p:sldId id="319" r:id="rId12"/>
    <p:sldId id="321" r:id="rId13"/>
    <p:sldId id="331" r:id="rId14"/>
    <p:sldId id="332" r:id="rId15"/>
    <p:sldId id="324" r:id="rId16"/>
    <p:sldId id="336" r:id="rId17"/>
    <p:sldId id="327" r:id="rId18"/>
    <p:sldId id="337" r:id="rId19"/>
    <p:sldId id="338" r:id="rId20"/>
    <p:sldId id="339" r:id="rId21"/>
    <p:sldId id="325" r:id="rId22"/>
    <p:sldId id="340" r:id="rId23"/>
    <p:sldId id="326" r:id="rId24"/>
    <p:sldId id="329" r:id="rId25"/>
    <p:sldId id="335" r:id="rId26"/>
  </p:sldIdLst>
  <p:sldSz cx="12192000" cy="6858000"/>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56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28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00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72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DF5"/>
    <a:srgbClr val="3483AE"/>
    <a:srgbClr val="FFFFFF"/>
    <a:srgbClr val="48494B"/>
    <a:srgbClr val="CCFFFF"/>
    <a:srgbClr val="CCCCFF"/>
    <a:srgbClr val="DDDDDD"/>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1550" autoAdjust="0"/>
  </p:normalViewPr>
  <p:slideViewPr>
    <p:cSldViewPr>
      <p:cViewPr varScale="1">
        <p:scale>
          <a:sx n="79" d="100"/>
          <a:sy n="79" d="100"/>
        </p:scale>
        <p:origin x="1794" y="84"/>
      </p:cViewPr>
      <p:guideLst>
        <p:guide orient="horz" pos="2160"/>
        <p:guide pos="3840"/>
      </p:guideLst>
    </p:cSldViewPr>
  </p:slideViewPr>
  <p:outlineViewPr>
    <p:cViewPr>
      <p:scale>
        <a:sx n="33" d="100"/>
        <a:sy n="33" d="100"/>
      </p:scale>
      <p:origin x="0" y="-7152"/>
    </p:cViewPr>
  </p:outlineViewPr>
  <p:notesTextViewPr>
    <p:cViewPr>
      <p:scale>
        <a:sx n="1" d="1"/>
        <a:sy n="1" d="1"/>
      </p:scale>
      <p:origin x="0" y="0"/>
    </p:cViewPr>
  </p:notesTextViewPr>
  <p:notesViewPr>
    <p:cSldViewPr>
      <p:cViewPr varScale="1">
        <p:scale>
          <a:sx n="47" d="100"/>
          <a:sy n="47" d="100"/>
        </p:scale>
        <p:origin x="143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75486D6-452A-CC7E-4438-4952F4DBBEA4}"/>
              </a:ext>
            </a:extLst>
          </p:cNvPr>
          <p:cNvSpPr>
            <a:spLocks noGrp="1"/>
          </p:cNvSpPr>
          <p:nvPr>
            <p:ph type="hdr" sz="quarter"/>
          </p:nvPr>
        </p:nvSpPr>
        <p:spPr>
          <a:xfrm>
            <a:off x="0" y="0"/>
            <a:ext cx="3038475" cy="465138"/>
          </a:xfrm>
          <a:prstGeom prst="rect">
            <a:avLst/>
          </a:prstGeom>
        </p:spPr>
        <p:txBody>
          <a:bodyPr vert="horz" lIns="88125" tIns="44063" rIns="88125" bIns="44063" rtlCol="0"/>
          <a:lstStyle>
            <a:lvl1pPr algn="l" eaLnBrk="1" hangingPunct="1">
              <a:defRPr sz="1200">
                <a:latin typeface="Arial" panose="020B0604020202020204" pitchFamily="34" charset="0"/>
                <a:cs typeface="Arial" panose="020B0604020202020204" pitchFamily="34" charset="0"/>
              </a:defRPr>
            </a:lvl1pPr>
          </a:lstStyle>
          <a:p>
            <a:pPr>
              <a:defRPr/>
            </a:pPr>
            <a:endParaRPr lang="en-US"/>
          </a:p>
        </p:txBody>
      </p:sp>
      <p:sp>
        <p:nvSpPr>
          <p:cNvPr id="3" name="Date Placeholder 2">
            <a:extLst>
              <a:ext uri="{FF2B5EF4-FFF2-40B4-BE49-F238E27FC236}">
                <a16:creationId xmlns:a16="http://schemas.microsoft.com/office/drawing/2014/main" id="{A601B8C2-96B0-DC3E-7BCD-8767BB3897B3}"/>
              </a:ext>
            </a:extLst>
          </p:cNvPr>
          <p:cNvSpPr>
            <a:spLocks noGrp="1"/>
          </p:cNvSpPr>
          <p:nvPr>
            <p:ph type="dt" sz="quarter" idx="1"/>
          </p:nvPr>
        </p:nvSpPr>
        <p:spPr>
          <a:xfrm>
            <a:off x="3970338" y="0"/>
            <a:ext cx="3038475" cy="465138"/>
          </a:xfrm>
          <a:prstGeom prst="rect">
            <a:avLst/>
          </a:prstGeom>
        </p:spPr>
        <p:txBody>
          <a:bodyPr vert="horz" lIns="88125" tIns="44063" rIns="88125" bIns="44063" rtlCol="0"/>
          <a:lstStyle>
            <a:lvl1pPr algn="r" eaLnBrk="1" hangingPunct="1">
              <a:defRPr sz="1200">
                <a:latin typeface="Arial" panose="020B0604020202020204" pitchFamily="34" charset="0"/>
                <a:cs typeface="Arial" panose="020B0604020202020204" pitchFamily="34" charset="0"/>
              </a:defRPr>
            </a:lvl1pPr>
          </a:lstStyle>
          <a:p>
            <a:pPr>
              <a:defRPr/>
            </a:pPr>
            <a:fld id="{20E5A8BD-964C-4216-8375-7F425245C9D0}" type="datetimeFigureOut">
              <a:rPr lang="en-US"/>
              <a:pPr>
                <a:defRPr/>
              </a:pPr>
              <a:t>6/18/2026</a:t>
            </a:fld>
            <a:endParaRPr lang="en-US" dirty="0"/>
          </a:p>
        </p:txBody>
      </p:sp>
      <p:sp>
        <p:nvSpPr>
          <p:cNvPr id="4" name="Footer Placeholder 3">
            <a:extLst>
              <a:ext uri="{FF2B5EF4-FFF2-40B4-BE49-F238E27FC236}">
                <a16:creationId xmlns:a16="http://schemas.microsoft.com/office/drawing/2014/main" id="{6016EAFF-E4BE-EFFD-B9AD-686CB2B519DB}"/>
              </a:ext>
            </a:extLst>
          </p:cNvPr>
          <p:cNvSpPr>
            <a:spLocks noGrp="1"/>
          </p:cNvSpPr>
          <p:nvPr>
            <p:ph type="ftr" sz="quarter" idx="2"/>
          </p:nvPr>
        </p:nvSpPr>
        <p:spPr>
          <a:xfrm>
            <a:off x="0" y="8831263"/>
            <a:ext cx="3038475" cy="465137"/>
          </a:xfrm>
          <a:prstGeom prst="rect">
            <a:avLst/>
          </a:prstGeom>
        </p:spPr>
        <p:txBody>
          <a:bodyPr vert="horz" lIns="88125" tIns="44063" rIns="88125" bIns="44063" rtlCol="0" anchor="b"/>
          <a:lstStyle>
            <a:lvl1pPr algn="l" eaLnBrk="1" hangingPunct="1">
              <a:defRPr sz="1200">
                <a:latin typeface="Arial" panose="020B0604020202020204" pitchFamily="34" charset="0"/>
                <a:cs typeface="Arial" panose="020B0604020202020204" pitchFamily="34" charset="0"/>
              </a:defRPr>
            </a:lvl1pPr>
          </a:lstStyle>
          <a:p>
            <a:pPr>
              <a:defRPr/>
            </a:pPr>
            <a:r>
              <a:rPr lang="en-US"/>
              <a:t>West Fillmore Redevelopment RFP</a:t>
            </a:r>
          </a:p>
          <a:p>
            <a:pPr>
              <a:defRPr/>
            </a:pPr>
            <a:r>
              <a:rPr lang="en-US"/>
              <a:t>Pre-Proposal Meeting</a:t>
            </a:r>
          </a:p>
        </p:txBody>
      </p:sp>
      <p:sp>
        <p:nvSpPr>
          <p:cNvPr id="5" name="Slide Number Placeholder 4">
            <a:extLst>
              <a:ext uri="{FF2B5EF4-FFF2-40B4-BE49-F238E27FC236}">
                <a16:creationId xmlns:a16="http://schemas.microsoft.com/office/drawing/2014/main" id="{F0CA96C6-BC11-7F53-F9E2-7A6C00EDE009}"/>
              </a:ext>
            </a:extLst>
          </p:cNvPr>
          <p:cNvSpPr>
            <a:spLocks noGrp="1"/>
          </p:cNvSpPr>
          <p:nvPr>
            <p:ph type="sldNum" sz="quarter" idx="3"/>
          </p:nvPr>
        </p:nvSpPr>
        <p:spPr>
          <a:xfrm>
            <a:off x="3970338" y="8831263"/>
            <a:ext cx="3038475" cy="465137"/>
          </a:xfrm>
          <a:prstGeom prst="rect">
            <a:avLst/>
          </a:prstGeom>
        </p:spPr>
        <p:txBody>
          <a:bodyPr vert="horz" wrap="square" lIns="88125" tIns="44063" rIns="88125" bIns="44063" numCol="1" anchor="b" anchorCtr="0" compatLnSpc="1">
            <a:prstTxWarp prst="textNoShape">
              <a:avLst/>
            </a:prstTxWarp>
          </a:bodyPr>
          <a:lstStyle>
            <a:lvl1pPr algn="r" eaLnBrk="1" hangingPunct="1">
              <a:defRPr sz="1200"/>
            </a:lvl1pPr>
          </a:lstStyle>
          <a:p>
            <a:pPr>
              <a:defRPr/>
            </a:pPr>
            <a:fld id="{BA3DC132-FF78-4F50-A195-DC98CDAA472D}"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9128DF-633F-AAD1-F5A8-08D9A58AE94A}"/>
              </a:ext>
            </a:extLst>
          </p:cNvPr>
          <p:cNvSpPr>
            <a:spLocks noGrp="1"/>
          </p:cNvSpPr>
          <p:nvPr>
            <p:ph type="hdr" sz="quarter"/>
          </p:nvPr>
        </p:nvSpPr>
        <p:spPr>
          <a:xfrm>
            <a:off x="0" y="0"/>
            <a:ext cx="3038475" cy="463550"/>
          </a:xfrm>
          <a:prstGeom prst="rect">
            <a:avLst/>
          </a:prstGeom>
        </p:spPr>
        <p:txBody>
          <a:bodyPr vert="horz" lIns="93156" tIns="46579" rIns="93156" bIns="46579" rtlCol="0"/>
          <a:lstStyle>
            <a:lvl1pPr algn="l" eaLnBrk="1" fontAlgn="auto" hangingPunct="1">
              <a:spcBef>
                <a:spcPts val="0"/>
              </a:spcBef>
              <a:spcAft>
                <a:spcPts val="0"/>
              </a:spcAft>
              <a:defRPr sz="13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D209B7A1-FE9B-4A29-4C62-107BDEB1FD5F}"/>
              </a:ext>
            </a:extLst>
          </p:cNvPr>
          <p:cNvSpPr>
            <a:spLocks noGrp="1"/>
          </p:cNvSpPr>
          <p:nvPr>
            <p:ph type="dt" idx="1"/>
          </p:nvPr>
        </p:nvSpPr>
        <p:spPr>
          <a:xfrm>
            <a:off x="3970338" y="0"/>
            <a:ext cx="3038475" cy="463550"/>
          </a:xfrm>
          <a:prstGeom prst="rect">
            <a:avLst/>
          </a:prstGeom>
        </p:spPr>
        <p:txBody>
          <a:bodyPr vert="horz" lIns="93156" tIns="46579" rIns="93156" bIns="46579" rtlCol="0"/>
          <a:lstStyle>
            <a:lvl1pPr algn="r" eaLnBrk="1" fontAlgn="auto" hangingPunct="1">
              <a:spcBef>
                <a:spcPts val="0"/>
              </a:spcBef>
              <a:spcAft>
                <a:spcPts val="0"/>
              </a:spcAft>
              <a:defRPr sz="1300">
                <a:latin typeface="+mn-lt"/>
                <a:cs typeface="+mn-cs"/>
              </a:defRPr>
            </a:lvl1pPr>
          </a:lstStyle>
          <a:p>
            <a:pPr>
              <a:defRPr/>
            </a:pPr>
            <a:fld id="{3EF80975-1FB3-4EF4-AA3B-92470973AC6E}" type="datetimeFigureOut">
              <a:rPr lang="en-US"/>
              <a:pPr>
                <a:defRPr/>
              </a:pPr>
              <a:t>6/18/2026</a:t>
            </a:fld>
            <a:endParaRPr lang="en-US" dirty="0"/>
          </a:p>
        </p:txBody>
      </p:sp>
      <p:sp>
        <p:nvSpPr>
          <p:cNvPr id="4" name="Slide Image Placeholder 3">
            <a:extLst>
              <a:ext uri="{FF2B5EF4-FFF2-40B4-BE49-F238E27FC236}">
                <a16:creationId xmlns:a16="http://schemas.microsoft.com/office/drawing/2014/main" id="{40F24A2D-44FD-65C1-88C3-420D949B69F9}"/>
              </a:ext>
            </a:extLst>
          </p:cNvPr>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3156" tIns="46579" rIns="93156" bIns="46579" rtlCol="0" anchor="ctr"/>
          <a:lstStyle/>
          <a:p>
            <a:pPr lvl="0"/>
            <a:endParaRPr lang="en-US" noProof="0" dirty="0"/>
          </a:p>
        </p:txBody>
      </p:sp>
      <p:sp>
        <p:nvSpPr>
          <p:cNvPr id="5" name="Notes Placeholder 4">
            <a:extLst>
              <a:ext uri="{FF2B5EF4-FFF2-40B4-BE49-F238E27FC236}">
                <a16:creationId xmlns:a16="http://schemas.microsoft.com/office/drawing/2014/main" id="{0339CA08-64B9-A2BC-61BE-F06EB4C8CF37}"/>
              </a:ext>
            </a:extLst>
          </p:cNvPr>
          <p:cNvSpPr>
            <a:spLocks noGrp="1"/>
          </p:cNvSpPr>
          <p:nvPr>
            <p:ph type="body" sz="quarter" idx="3"/>
          </p:nvPr>
        </p:nvSpPr>
        <p:spPr>
          <a:xfrm>
            <a:off x="701675" y="4416425"/>
            <a:ext cx="5607050" cy="4181475"/>
          </a:xfrm>
          <a:prstGeom prst="rect">
            <a:avLst/>
          </a:prstGeom>
        </p:spPr>
        <p:txBody>
          <a:bodyPr vert="horz" lIns="93156" tIns="46579" rIns="93156" bIns="4657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7039570-49ED-E2CD-B5EA-EA0BACF80867}"/>
              </a:ext>
            </a:extLst>
          </p:cNvPr>
          <p:cNvSpPr>
            <a:spLocks noGrp="1"/>
          </p:cNvSpPr>
          <p:nvPr>
            <p:ph type="ftr" sz="quarter" idx="4"/>
          </p:nvPr>
        </p:nvSpPr>
        <p:spPr>
          <a:xfrm>
            <a:off x="0" y="8831263"/>
            <a:ext cx="3038475" cy="463550"/>
          </a:xfrm>
          <a:prstGeom prst="rect">
            <a:avLst/>
          </a:prstGeom>
        </p:spPr>
        <p:txBody>
          <a:bodyPr vert="horz" lIns="93156" tIns="46579" rIns="93156" bIns="46579" rtlCol="0" anchor="b"/>
          <a:lstStyle>
            <a:lvl1pPr algn="l" eaLnBrk="1" fontAlgn="auto" hangingPunct="1">
              <a:spcBef>
                <a:spcPts val="0"/>
              </a:spcBef>
              <a:spcAft>
                <a:spcPts val="0"/>
              </a:spcAft>
              <a:defRPr sz="13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029DB972-CEA2-97B6-43C1-C467557AB8C6}"/>
              </a:ext>
            </a:extLst>
          </p:cNvPr>
          <p:cNvSpPr>
            <a:spLocks noGrp="1"/>
          </p:cNvSpPr>
          <p:nvPr>
            <p:ph type="sldNum" sz="quarter" idx="5"/>
          </p:nvPr>
        </p:nvSpPr>
        <p:spPr>
          <a:xfrm>
            <a:off x="3970338" y="8831263"/>
            <a:ext cx="3038475" cy="463550"/>
          </a:xfrm>
          <a:prstGeom prst="rect">
            <a:avLst/>
          </a:prstGeom>
        </p:spPr>
        <p:txBody>
          <a:bodyPr vert="horz" wrap="square" lIns="93156" tIns="46579" rIns="93156" bIns="46579"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20CAF481-5B35-481B-9351-F2FDB98B9A4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C43B72FB-07FD-9F56-B95C-B332E83F0DB7}"/>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19B44FCC-8219-25EC-3B05-48ACD3D9914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solidFill>
                  <a:srgbClr val="000000"/>
                </a:solidFill>
                <a:cs typeface="Arial" panose="020B0604020202020204" pitchFamily="34" charset="0"/>
              </a:rPr>
              <a:t>Welcome to the City of Phoenix’s Pre-Offer Conference for [Insert </a:t>
            </a:r>
            <a:r>
              <a:rPr lang="en-US" altLang="en-US" dirty="0">
                <a:solidFill>
                  <a:srgbClr val="FF0000"/>
                </a:solidFill>
                <a:highlight>
                  <a:srgbClr val="FFFF00"/>
                </a:highlight>
                <a:cs typeface="Arial" panose="020B0604020202020204" pitchFamily="34" charset="0"/>
              </a:rPr>
              <a:t>OpenGov Project ID]</a:t>
            </a:r>
            <a:r>
              <a:rPr lang="en-US" altLang="en-US" dirty="0">
                <a:solidFill>
                  <a:srgbClr val="000000"/>
                </a:solidFill>
                <a:cs typeface="Arial" panose="020B0604020202020204" pitchFamily="34" charset="0"/>
              </a:rPr>
              <a:t>, a [Insert Solicitation Type] </a:t>
            </a:r>
            <a:r>
              <a:rPr lang="en-US" altLang="en-US" dirty="0">
                <a:cs typeface="Arial" panose="020B0604020202020204" pitchFamily="34" charset="0"/>
              </a:rPr>
              <a:t>for [Insert Solicitation Title]. </a:t>
            </a:r>
            <a:r>
              <a:rPr lang="en-US" altLang="en-US" dirty="0">
                <a:solidFill>
                  <a:srgbClr val="000000"/>
                </a:solidFill>
                <a:cs typeface="Arial" panose="020B0604020202020204" pitchFamily="34" charset="0"/>
              </a:rPr>
              <a:t>My name is </a:t>
            </a:r>
            <a:r>
              <a:rPr lang="en-US" altLang="en-US" dirty="0">
                <a:solidFill>
                  <a:srgbClr val="FF0000"/>
                </a:solidFill>
                <a:cs typeface="Arial" panose="020B0604020202020204" pitchFamily="34" charset="0"/>
              </a:rPr>
              <a:t>[Insert Name]</a:t>
            </a:r>
            <a:r>
              <a:rPr lang="en-US" altLang="en-US" dirty="0">
                <a:solidFill>
                  <a:srgbClr val="000000"/>
                </a:solidFill>
                <a:cs typeface="Arial" panose="020B0604020202020204" pitchFamily="34" charset="0"/>
              </a:rPr>
              <a:t>.  I represent the City of Phoenix’s Central Procurement Division in the Finance Department, and I will be the facilitator for this </a:t>
            </a:r>
            <a:r>
              <a:rPr lang="en-US" altLang="en-US" dirty="0">
                <a:cs typeface="Arial" panose="020B0604020202020204" pitchFamily="34" charset="0"/>
              </a:rPr>
              <a:t>Conference.</a:t>
            </a:r>
          </a:p>
          <a:p>
            <a:endParaRPr lang="en-US" altLang="en-US" dirty="0">
              <a:cs typeface="Arial" panose="020B0604020202020204" pitchFamily="34" charset="0"/>
            </a:endParaRPr>
          </a:p>
          <a:p>
            <a:r>
              <a:rPr lang="en-US" altLang="en-US" dirty="0">
                <a:cs typeface="Arial" panose="020B0604020202020204" pitchFamily="34" charset="0"/>
              </a:rPr>
              <a:t>Joining me today are other panel members who are here to assist in answering questions you may have regarding contractual or programmatic requirements in the solicitation. At this time, I would like to invite our panel members to introduce themselves. </a:t>
            </a:r>
            <a:r>
              <a:rPr lang="en-US" altLang="en-US" dirty="0">
                <a:solidFill>
                  <a:srgbClr val="FF0000"/>
                </a:solidFill>
                <a:cs typeface="Arial" panose="020B0604020202020204" pitchFamily="34" charset="0"/>
              </a:rPr>
              <a:t>[PANEL MEMBER INTRODUCTIONS]</a:t>
            </a:r>
          </a:p>
        </p:txBody>
      </p:sp>
      <p:sp>
        <p:nvSpPr>
          <p:cNvPr id="30724" name="Slide Number Placeholder 3">
            <a:extLst>
              <a:ext uri="{FF2B5EF4-FFF2-40B4-BE49-F238E27FC236}">
                <a16:creationId xmlns:a16="http://schemas.microsoft.com/office/drawing/2014/main" id="{1AC0F300-52BF-2717-AD32-2B4C2CF438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5E281E7F-16B7-4271-8475-9BDDA5044816}" type="slidenum">
              <a:rPr lang="en-US" altLang="en-US" smtClean="0"/>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C3A10711-94BC-67C3-5724-34C05CED1290}"/>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5E127704-9D0C-3D92-AAB8-8C1E5FCAB1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47108" name="Slide Number Placeholder 3">
            <a:extLst>
              <a:ext uri="{FF2B5EF4-FFF2-40B4-BE49-F238E27FC236}">
                <a16:creationId xmlns:a16="http://schemas.microsoft.com/office/drawing/2014/main" id="{3E521CC3-FFC6-2186-96D0-A87D857981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BF41249-B198-43B4-B5E7-A9816440560F}" type="slidenum">
              <a:rPr lang="en-US" altLang="en-US" smtClean="0"/>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B9D09-C004-C909-0B57-56EA1163DA5E}"/>
            </a:ext>
          </a:extLst>
        </p:cNvPr>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54725D99-E60F-509C-4DC0-299E2982BD3E}"/>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A0CD2BF9-6B87-D8AB-DB39-765B4027F6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47108" name="Slide Number Placeholder 3">
            <a:extLst>
              <a:ext uri="{FF2B5EF4-FFF2-40B4-BE49-F238E27FC236}">
                <a16:creationId xmlns:a16="http://schemas.microsoft.com/office/drawing/2014/main" id="{C3B74B9A-DE5D-0346-E5F0-0A790068CC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BF41249-B198-43B4-B5E7-A9816440560F}" type="slidenum">
              <a:rPr lang="en-US" altLang="en-US" smtClean="0"/>
              <a:pPr/>
              <a:t>11</a:t>
            </a:fld>
            <a:endParaRPr lang="en-US" altLang="en-US"/>
          </a:p>
        </p:txBody>
      </p:sp>
    </p:spTree>
    <p:extLst>
      <p:ext uri="{BB962C8B-B14F-4D97-AF65-F5344CB8AC3E}">
        <p14:creationId xmlns:p14="http://schemas.microsoft.com/office/powerpoint/2010/main" val="32631184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704A4-A785-A68B-48AE-093E28E34910}"/>
            </a:ext>
          </a:extLst>
        </p:cNvPr>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8D31A6E5-B800-48C6-C655-3C2A0E3BE34C}"/>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04475728-DDEC-1B5E-1EDB-46EF2FD2BC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47108" name="Slide Number Placeholder 3">
            <a:extLst>
              <a:ext uri="{FF2B5EF4-FFF2-40B4-BE49-F238E27FC236}">
                <a16:creationId xmlns:a16="http://schemas.microsoft.com/office/drawing/2014/main" id="{EF12DDBA-A52B-3BAD-3F63-3896B565F4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BF41249-B198-43B4-B5E7-A9816440560F}" type="slidenum">
              <a:rPr lang="en-US" altLang="en-US" smtClean="0"/>
              <a:pPr/>
              <a:t>12</a:t>
            </a:fld>
            <a:endParaRPr lang="en-US" altLang="en-US"/>
          </a:p>
        </p:txBody>
      </p:sp>
    </p:spTree>
    <p:extLst>
      <p:ext uri="{BB962C8B-B14F-4D97-AF65-F5344CB8AC3E}">
        <p14:creationId xmlns:p14="http://schemas.microsoft.com/office/powerpoint/2010/main" val="9186073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DDA5A-8CFE-B706-37FF-CBFEBCA15736}"/>
            </a:ext>
          </a:extLst>
        </p:cNvPr>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4E01197C-1899-1BB2-E557-3BD7A3B01163}"/>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04658204-703E-B025-06A2-C0B8050FF5F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47108" name="Slide Number Placeholder 3">
            <a:extLst>
              <a:ext uri="{FF2B5EF4-FFF2-40B4-BE49-F238E27FC236}">
                <a16:creationId xmlns:a16="http://schemas.microsoft.com/office/drawing/2014/main" id="{95D94AD8-D05D-0497-18A4-DDA7F9FABF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BF41249-B198-43B4-B5E7-A9816440560F}" type="slidenum">
              <a:rPr lang="en-US" altLang="en-US" smtClean="0"/>
              <a:pPr/>
              <a:t>13</a:t>
            </a:fld>
            <a:endParaRPr lang="en-US" altLang="en-US"/>
          </a:p>
        </p:txBody>
      </p:sp>
    </p:spTree>
    <p:extLst>
      <p:ext uri="{BB962C8B-B14F-4D97-AF65-F5344CB8AC3E}">
        <p14:creationId xmlns:p14="http://schemas.microsoft.com/office/powerpoint/2010/main" val="27208813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A5DBA489-5619-34A5-B181-0E85181B290A}"/>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CE6AA7E7-4AB2-8F2F-DB68-35745103BC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3012" name="Slide Number Placeholder 3">
            <a:extLst>
              <a:ext uri="{FF2B5EF4-FFF2-40B4-BE49-F238E27FC236}">
                <a16:creationId xmlns:a16="http://schemas.microsoft.com/office/drawing/2014/main" id="{A9832DC6-D186-F372-64D9-17D2312118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4D30B94-2A36-4E68-8047-FF5273739CAD}" type="slidenum">
              <a:rPr lang="en-US" altLang="en-US" smtClean="0"/>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7CA61-C9C3-4E18-CBD9-D67E3D807CD0}"/>
            </a:ext>
          </a:extLst>
        </p:cNvPr>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AB4B0C3C-6A6D-F46E-C3A2-C872BF518E39}"/>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8832CC06-9CF1-54D2-F66F-911C9334F8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3012" name="Slide Number Placeholder 3">
            <a:extLst>
              <a:ext uri="{FF2B5EF4-FFF2-40B4-BE49-F238E27FC236}">
                <a16:creationId xmlns:a16="http://schemas.microsoft.com/office/drawing/2014/main" id="{34CE4A48-AF86-B064-8287-1A254EBD69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4D30B94-2A36-4E68-8047-FF5273739CAD}" type="slidenum">
              <a:rPr lang="en-US" altLang="en-US" smtClean="0"/>
              <a:pPr/>
              <a:t>15</a:t>
            </a:fld>
            <a:endParaRPr lang="en-US" altLang="en-US"/>
          </a:p>
        </p:txBody>
      </p:sp>
    </p:spTree>
    <p:extLst>
      <p:ext uri="{BB962C8B-B14F-4D97-AF65-F5344CB8AC3E}">
        <p14:creationId xmlns:p14="http://schemas.microsoft.com/office/powerpoint/2010/main" val="13570329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2E925444-54C6-198E-0771-FDEEA743E13E}"/>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923DCA0C-6CC0-1175-8792-8B4D45BC57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2813" rtl="0" eaLnBrk="0" fontAlgn="base" latinLnBrk="0" hangingPunct="0">
              <a:lnSpc>
                <a:spcPct val="100000"/>
              </a:lnSpc>
              <a:spcBef>
                <a:spcPct val="30000"/>
              </a:spcBef>
              <a:spcAft>
                <a:spcPct val="0"/>
              </a:spcAft>
              <a:buClrTx/>
              <a:buSzTx/>
              <a:buFontTx/>
              <a:buNone/>
              <a:tabLst/>
              <a:defRPr/>
            </a:pPr>
            <a:endParaRPr lang="en-US" altLang="en-US" dirty="0"/>
          </a:p>
          <a:p>
            <a:pPr marL="0" marR="0" lvl="0" indent="0" algn="l" defTabSz="912813" rtl="0" eaLnBrk="0" fontAlgn="base" latinLnBrk="0" hangingPunct="0">
              <a:lnSpc>
                <a:spcPct val="100000"/>
              </a:lnSpc>
              <a:spcBef>
                <a:spcPct val="30000"/>
              </a:spcBef>
              <a:spcAft>
                <a:spcPct val="0"/>
              </a:spcAft>
              <a:buClrTx/>
              <a:buSzTx/>
              <a:buFontTx/>
              <a:buNone/>
              <a:tabLst/>
              <a:defRPr/>
            </a:pPr>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5060" name="Slide Number Placeholder 3">
            <a:extLst>
              <a:ext uri="{FF2B5EF4-FFF2-40B4-BE49-F238E27FC236}">
                <a16:creationId xmlns:a16="http://schemas.microsoft.com/office/drawing/2014/main" id="{81B6CD7D-F866-6BCA-688B-395A704D43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EBC13F5-5038-4430-B52D-B0C3C4CA8797}" type="slidenum">
              <a:rPr lang="en-US" altLang="en-US" smtClean="0"/>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70B7FAF3-E1B3-5D08-5C4E-74A0A9969797}"/>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E3DA1D3C-C1FD-2C32-4177-70C52C8EFE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51204" name="Slide Number Placeholder 3">
            <a:extLst>
              <a:ext uri="{FF2B5EF4-FFF2-40B4-BE49-F238E27FC236}">
                <a16:creationId xmlns:a16="http://schemas.microsoft.com/office/drawing/2014/main" id="{0E6539A3-57AE-90A4-310A-E3835532EA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383894B1-B017-4552-B29A-12E052325DF6}" type="slidenum">
              <a:rPr lang="en-US" altLang="en-US" smtClean="0"/>
              <a:pPr/>
              <a:t>17</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2197A5EF-7379-577F-85F6-6A8AA83A6359}"/>
              </a:ext>
            </a:extLst>
          </p:cNvPr>
          <p:cNvSpPr>
            <a:spLocks noGrp="1" noRot="1" noChangeAspect="1" noChangeArrowheads="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DBEC4B03-E7AD-C367-7CA4-0AE1A7893647}"/>
              </a:ext>
            </a:extLst>
          </p:cNvPr>
          <p:cNvSpPr>
            <a:spLocks noGrp="1"/>
          </p:cNvSpPr>
          <p:nvPr>
            <p:ph type="body" idx="1"/>
          </p:nvPr>
        </p:nvSpPr>
        <p:spPr/>
        <p:txBody>
          <a:bodyPr/>
          <a:lstStyle/>
          <a:p>
            <a:pPr>
              <a:defRPr/>
            </a:pPr>
            <a:r>
              <a:rPr lang="en-US" dirty="0"/>
              <a:t>Read slide information.</a:t>
            </a:r>
          </a:p>
          <a:p>
            <a:pPr>
              <a:defRPr/>
            </a:pPr>
            <a:endParaRPr lang="en-US" dirty="0"/>
          </a:p>
          <a:p>
            <a:pPr>
              <a:defRPr/>
            </a:pPr>
            <a:r>
              <a:rPr lang="en-US" dirty="0">
                <a:highlight>
                  <a:srgbClr val="FFFF00"/>
                </a:highlight>
                <a:ea typeface="Arial" panose="020B0604020202020204" pitchFamily="34" charset="0"/>
              </a:rPr>
              <a:t>Please ensure you send an email to the Procurement Officer (in this case me) with your company name, your first and last name, phone number, and email address. </a:t>
            </a:r>
          </a:p>
          <a:p>
            <a:pPr>
              <a:defRPr/>
            </a:pPr>
            <a:endParaRPr lang="en-US" dirty="0"/>
          </a:p>
        </p:txBody>
      </p:sp>
      <p:sp>
        <p:nvSpPr>
          <p:cNvPr id="32772" name="Slide Number Placeholder 3">
            <a:extLst>
              <a:ext uri="{FF2B5EF4-FFF2-40B4-BE49-F238E27FC236}">
                <a16:creationId xmlns:a16="http://schemas.microsoft.com/office/drawing/2014/main" id="{0419991F-2BD3-4212-914E-A347A6022B4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862AB7C6-2E84-4595-9D91-EE9E9D60ADFF}" type="slidenum">
              <a:rPr lang="en-US" altLang="en-US" smtClean="0"/>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C3CAB15A-2616-9E0B-E666-8815A5766B92}"/>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07A774D6-6FAB-AEA9-DF10-1EC703CA33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Read the legal notice aloud.</a:t>
            </a:r>
          </a:p>
          <a:p>
            <a:endParaRPr lang="en-US" altLang="en-US" dirty="0"/>
          </a:p>
          <a:p>
            <a:endParaRPr lang="en-US" altLang="en-US" dirty="0"/>
          </a:p>
        </p:txBody>
      </p:sp>
      <p:sp>
        <p:nvSpPr>
          <p:cNvPr id="34820" name="Slide Number Placeholder 3">
            <a:extLst>
              <a:ext uri="{FF2B5EF4-FFF2-40B4-BE49-F238E27FC236}">
                <a16:creationId xmlns:a16="http://schemas.microsoft.com/office/drawing/2014/main" id="{E91E1306-712D-029C-883E-F7208B2E84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0D169FC-D3EE-4D83-A506-58AF780DC956}" type="slidenum">
              <a:rPr lang="en-US" altLang="en-US" smtClean="0"/>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60A99309-632F-5ECA-D8B9-C121259621AA}"/>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571035C1-585E-893A-25E6-2946AD103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Please note the upcoming key dates for this solicitation. Written inquiries are due on [Insert Written inquiry Due Date &amp; Time]. All offers are due by [Insert Offer Due Date &amp; Time].</a:t>
            </a:r>
          </a:p>
        </p:txBody>
      </p:sp>
      <p:sp>
        <p:nvSpPr>
          <p:cNvPr id="36868" name="Slide Number Placeholder 3">
            <a:extLst>
              <a:ext uri="{FF2B5EF4-FFF2-40B4-BE49-F238E27FC236}">
                <a16:creationId xmlns:a16="http://schemas.microsoft.com/office/drawing/2014/main" id="{5F13BE44-9359-AFEA-0291-F20D39E775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247C802-0A6D-4809-A68D-10E62119650A}" type="slidenum">
              <a:rPr lang="en-US" altLang="en-US" smtClean="0"/>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B93AE1B7-458E-618F-7331-9CBB74317B70}"/>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C651CEF6-6E31-B440-7920-0B249747D3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8916" name="Slide Number Placeholder 3">
            <a:extLst>
              <a:ext uri="{FF2B5EF4-FFF2-40B4-BE49-F238E27FC236}">
                <a16:creationId xmlns:a16="http://schemas.microsoft.com/office/drawing/2014/main" id="{B79111A4-5583-FC5F-B3E8-03002E7D06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B6B1531C-88DB-4F1D-9847-23D409E98F86}" type="slidenum">
              <a:rPr lang="en-US" altLang="en-US" smtClean="0"/>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0CAF481-5B35-481B-9351-F2FDB98B9A43}" type="slidenum">
              <a:rPr lang="en-US" altLang="en-US" smtClean="0"/>
              <a:pPr>
                <a:defRPr/>
              </a:pPr>
              <a:t>6</a:t>
            </a:fld>
            <a:endParaRPr lang="en-US" altLang="en-US"/>
          </a:p>
        </p:txBody>
      </p:sp>
    </p:spTree>
    <p:extLst>
      <p:ext uri="{BB962C8B-B14F-4D97-AF65-F5344CB8AC3E}">
        <p14:creationId xmlns:p14="http://schemas.microsoft.com/office/powerpoint/2010/main" val="1582630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0" fontAlgn="base" latinLnBrk="0" hangingPunct="0">
              <a:lnSpc>
                <a:spcPct val="100000"/>
              </a:lnSpc>
              <a:spcBef>
                <a:spcPct val="30000"/>
              </a:spcBef>
              <a:spcAft>
                <a:spcPct val="0"/>
              </a:spcAft>
              <a:buClrTx/>
              <a:buSzTx/>
              <a:buFontTx/>
              <a:buNone/>
              <a:tabLst/>
              <a:defRPr/>
            </a:pPr>
            <a:r>
              <a:rPr lang="en-US" altLang="en-US" dirty="0"/>
              <a:t>All offerors must register as a vendor with OpenGov and subscribe to the City’s Procurement Portal, powered by OpenGov, to receive solicitation notices, respond to solicitations, and access procurement information. OpenGov vendor registration is 100% free.</a:t>
            </a:r>
          </a:p>
          <a:p>
            <a:pPr marL="0" marR="0" lvl="0" indent="0" algn="l" defTabSz="912813" rtl="0" eaLnBrk="0" fontAlgn="base" latinLnBrk="0" hangingPunct="0">
              <a:lnSpc>
                <a:spcPct val="100000"/>
              </a:lnSpc>
              <a:spcBef>
                <a:spcPct val="30000"/>
              </a:spcBef>
              <a:spcAft>
                <a:spcPct val="0"/>
              </a:spcAft>
              <a:buClrTx/>
              <a:buSzTx/>
              <a:buFontTx/>
              <a:buNone/>
              <a:tabLst/>
              <a:defRPr/>
            </a:pPr>
            <a:endParaRPr lang="en-US" altLang="en-US" dirty="0"/>
          </a:p>
          <a:p>
            <a:pPr marL="0" marR="0" lvl="0" indent="0" algn="l" defTabSz="912813" rtl="0" eaLnBrk="0" fontAlgn="base" latinLnBrk="0" hangingPunct="0">
              <a:lnSpc>
                <a:spcPct val="100000"/>
              </a:lnSpc>
              <a:spcBef>
                <a:spcPct val="30000"/>
              </a:spcBef>
              <a:spcAft>
                <a:spcPct val="0"/>
              </a:spcAft>
              <a:buClrTx/>
              <a:buSzTx/>
              <a:buFontTx/>
              <a:buNone/>
              <a:tabLst/>
              <a:defRPr/>
            </a:pPr>
            <a:r>
              <a:rPr lang="en-US" altLang="en-US" dirty="0"/>
              <a:t>Awarded offerors must also be registered in the City’s </a:t>
            </a:r>
            <a:r>
              <a:rPr lang="en-US" altLang="en-US" dirty="0" err="1"/>
              <a:t>procurePHX</a:t>
            </a:r>
            <a:r>
              <a:rPr lang="en-US" altLang="en-US" dirty="0"/>
              <a:t> Self-Registration System prior to contract execution to receive purchase orders and for payment purposes.</a:t>
            </a:r>
          </a:p>
        </p:txBody>
      </p:sp>
      <p:sp>
        <p:nvSpPr>
          <p:cNvPr id="4" name="Slide Number Placeholder 3"/>
          <p:cNvSpPr>
            <a:spLocks noGrp="1"/>
          </p:cNvSpPr>
          <p:nvPr>
            <p:ph type="sldNum" sz="quarter" idx="5"/>
          </p:nvPr>
        </p:nvSpPr>
        <p:spPr/>
        <p:txBody>
          <a:bodyPr/>
          <a:lstStyle/>
          <a:p>
            <a:pPr>
              <a:defRPr/>
            </a:pPr>
            <a:fld id="{20CAF481-5B35-481B-9351-F2FDB98B9A43}" type="slidenum">
              <a:rPr lang="en-US" altLang="en-US" smtClean="0"/>
              <a:pPr>
                <a:defRPr/>
              </a:pPr>
              <a:t>7</a:t>
            </a:fld>
            <a:endParaRPr lang="en-US" altLang="en-US"/>
          </a:p>
        </p:txBody>
      </p:sp>
    </p:spTree>
    <p:extLst>
      <p:ext uri="{BB962C8B-B14F-4D97-AF65-F5344CB8AC3E}">
        <p14:creationId xmlns:p14="http://schemas.microsoft.com/office/powerpoint/2010/main" val="2753516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BF632EE9-0558-3327-5B6D-21DC6EAA5482}"/>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BA2607BB-9D12-8279-495E-CE2E4FE4F1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Read first paragraph of Summary:</a:t>
            </a:r>
          </a:p>
          <a:p>
            <a:endParaRPr lang="en-US" altLang="en-US" dirty="0"/>
          </a:p>
          <a:p>
            <a:r>
              <a:rPr lang="en-US" altLang="en-US" dirty="0">
                <a:cs typeface="Calibri" panose="020F0502020204030204" pitchFamily="34" charset="0"/>
              </a:rPr>
              <a:t>The City of Phoenix invites sealed offers for [Insert Description] for a [Insert Contract Term] commencing on or about [Insert Contract Start Date], in accordance with the specifications and provisions contained therein or the “Effective Date” which is upon award by City Council,</a:t>
            </a:r>
            <a:r>
              <a:rPr lang="en-US" altLang="en-US" dirty="0">
                <a:solidFill>
                  <a:srgbClr val="000000"/>
                </a:solidFill>
                <a:cs typeface="Calibri" panose="020F0502020204030204" pitchFamily="34" charset="0"/>
              </a:rPr>
              <a:t> conditioned upon signature and recording by the City Clerk’s department, as required by the Phoenix City Code, whichever is later.</a:t>
            </a:r>
            <a:endParaRPr lang="en-US" altLang="en-US" dirty="0"/>
          </a:p>
          <a:p>
            <a:endParaRPr lang="en-US" altLang="en-US" dirty="0"/>
          </a:p>
          <a:p>
            <a:r>
              <a:rPr lang="en-US" altLang="en-US" dirty="0"/>
              <a:t>All written inquiries are due [Insert Written Inquiry Due Date] to the City’s Procurement Portal.</a:t>
            </a:r>
          </a:p>
          <a:p>
            <a:endParaRPr lang="en-US" altLang="en-US" dirty="0"/>
          </a:p>
          <a:p>
            <a:r>
              <a:rPr lang="en-US" altLang="en-US" dirty="0"/>
              <a:t>The City will not be responsible for oral instructions made by its employees or officers. Any changes to the solicitation will be in the form of solicitation addenda published through the City’s Procurement Portal.</a:t>
            </a:r>
          </a:p>
          <a:p>
            <a:endParaRPr lang="en-US" altLang="en-US" dirty="0"/>
          </a:p>
          <a:p>
            <a:r>
              <a:rPr lang="en-US" altLang="en-US" dirty="0"/>
              <a:t>All businesses must be registered with the Arizona Corporation Commission, or they may be deemed non-responsive. This is checked for every offer received.</a:t>
            </a:r>
          </a:p>
          <a:p>
            <a:endParaRPr lang="en-US" altLang="en-US" dirty="0"/>
          </a:p>
          <a:p>
            <a:r>
              <a:rPr lang="en-US" altLang="en-US" dirty="0"/>
              <a:t>Offerors must read the entire solicitation and accept all terms and conditions without exception. </a:t>
            </a:r>
            <a:r>
              <a:rPr lang="en-US" dirty="0"/>
              <a:t>The City encourages Offerors to send inquiries to the Procurement Officer rather than including exceptions in their Offer.</a:t>
            </a:r>
            <a:endParaRPr lang="en-US" altLang="en-US" dirty="0"/>
          </a:p>
        </p:txBody>
      </p:sp>
      <p:sp>
        <p:nvSpPr>
          <p:cNvPr id="40964" name="Slide Number Placeholder 3">
            <a:extLst>
              <a:ext uri="{FF2B5EF4-FFF2-40B4-BE49-F238E27FC236}">
                <a16:creationId xmlns:a16="http://schemas.microsoft.com/office/drawing/2014/main" id="{17733EA2-1BAF-7821-7703-B5B077F0A3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C54CD0B-E30B-400B-8220-9E73BEB2DD5D}" type="slidenum">
              <a:rPr lang="en-US" altLang="en-US" smtClean="0"/>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90231-A292-670F-6AB1-2172286FB0EB}"/>
            </a:ext>
          </a:extLst>
        </p:cNvPr>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A908241A-7D41-2E42-DDEF-70F710F59471}"/>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F848A141-7689-8C6C-8529-4697F1409F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47108" name="Slide Number Placeholder 3">
            <a:extLst>
              <a:ext uri="{FF2B5EF4-FFF2-40B4-BE49-F238E27FC236}">
                <a16:creationId xmlns:a16="http://schemas.microsoft.com/office/drawing/2014/main" id="{39E56CC4-D794-103C-96C9-BE23A66346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BF41249-B198-43B4-B5E7-A9816440560F}" type="slidenum">
              <a:rPr lang="en-US" altLang="en-US" smtClean="0"/>
              <a:pPr/>
              <a:t>9</a:t>
            </a:fld>
            <a:endParaRPr lang="en-US" altLang="en-US"/>
          </a:p>
        </p:txBody>
      </p:sp>
    </p:spTree>
    <p:extLst>
      <p:ext uri="{BB962C8B-B14F-4D97-AF65-F5344CB8AC3E}">
        <p14:creationId xmlns:p14="http://schemas.microsoft.com/office/powerpoint/2010/main" val="1013554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8">
            <a:extLst>
              <a:ext uri="{FF2B5EF4-FFF2-40B4-BE49-F238E27FC236}">
                <a16:creationId xmlns:a16="http://schemas.microsoft.com/office/drawing/2014/main" id="{D2A2327F-8A3A-264E-E6D9-FB90FBEF3AE1}"/>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00334048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A8A4C4B-4B98-EC84-6E04-5E2598A783C2}"/>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4200017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2200" y="1600201"/>
            <a:ext cx="2870200" cy="4525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1600201"/>
            <a:ext cx="84074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FC7601D1-7737-DBA9-77D6-E2A8C2BE5DF4}"/>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93766933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8">
            <a:extLst>
              <a:ext uri="{FF2B5EF4-FFF2-40B4-BE49-F238E27FC236}">
                <a16:creationId xmlns:a16="http://schemas.microsoft.com/office/drawing/2014/main" id="{219C81D4-42D0-A3F4-1D9A-653349B20A78}"/>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93407924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8">
            <a:extLst>
              <a:ext uri="{FF2B5EF4-FFF2-40B4-BE49-F238E27FC236}">
                <a16:creationId xmlns:a16="http://schemas.microsoft.com/office/drawing/2014/main" id="{9EA1D6A2-0E83-B5B2-FFEE-FB68DE461040}"/>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2060035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707D2591-F9C1-CCAC-BFFF-DD2B21683137}"/>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46780556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727200" y="1600201"/>
            <a:ext cx="4826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756400" y="1600201"/>
            <a:ext cx="4826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6A0C80F6-386D-E9A1-36AD-CB86DF01B5FC}"/>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742428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5F105621-F897-5CAD-A15E-0357480F005D}"/>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98322432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71B9E2F4-9082-0923-59B0-E782F6802768}"/>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970362965"/>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8201860F-5893-FDE5-982F-94426D0A7EB9}"/>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27644682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AE29F3AB-A257-88CD-A4BC-213929589BA8}"/>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7671198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F0E3197F-BCEA-FDFE-CBFE-116125AF3156}"/>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907504436"/>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BFC0D763-6156-AE99-E6C6-E11586F9425A}"/>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587851668"/>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D8A07AFE-9E67-155B-53B3-B3DC84397AEE}"/>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4221914448"/>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74639"/>
            <a:ext cx="2463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27200" y="274639"/>
            <a:ext cx="71882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F1D2D7E-D67D-222E-607D-B6274298A78A}"/>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96317363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109963" y="4695430"/>
            <a:ext cx="8129603" cy="1143000"/>
          </a:xfrm>
          <a:prstGeom prst="rect">
            <a:avLst/>
          </a:prstGeom>
        </p:spPr>
        <p:txBody>
          <a:bodyPr rtlCol="0">
            <a:normAutofit/>
          </a:bodyPr>
          <a:lstStyle/>
          <a:p>
            <a:r>
              <a:rPr lang="en-US"/>
              <a:t>Click to edit Master title style</a:t>
            </a:r>
            <a:endParaRPr lang="en-US" dirty="0"/>
          </a:p>
        </p:txBody>
      </p:sp>
    </p:spTree>
    <p:extLst>
      <p:ext uri="{BB962C8B-B14F-4D97-AF65-F5344CB8AC3E}">
        <p14:creationId xmlns:p14="http://schemas.microsoft.com/office/powerpoint/2010/main" val="41924189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549637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5362" y="1451604"/>
            <a:ext cx="4926284" cy="4674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037547" y="1451605"/>
            <a:ext cx="4926283" cy="467455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301186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5363" y="76698"/>
            <a:ext cx="10138467"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5363" y="1369126"/>
            <a:ext cx="4860307" cy="77379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841171" y="2174875"/>
            <a:ext cx="484449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7103525" y="1369126"/>
            <a:ext cx="4860305" cy="77379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103525" y="2174875"/>
            <a:ext cx="486030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404980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63012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AEF2DFF5-6B8E-3920-3EDE-844F416DA137}"/>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46604889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8C18782-EBC8-ABD7-63D2-323DFF5A643D}"/>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83803597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C7C203E3-0F05-EAF2-72A1-533F2EB5AA74}"/>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0467114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C591D802-54A1-1855-B45B-C48F1BE0410E}"/>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406491226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3CC9A4BD-C55E-CE37-CD42-D13BDB0CA76F}"/>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02189543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F54FAD92-D279-A814-A12A-E418B430CD9E}"/>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04171796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60B19463-BCCE-F1D7-BDE2-383A90CCD3D7}"/>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75956290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image" Target="../media/image4.png"/><Relationship Id="rId5" Type="http://schemas.openxmlformats.org/officeDocument/2006/relationships/theme" Target="../theme/theme4.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1" descr="splash_lakeblue-r1">
            <a:extLst>
              <a:ext uri="{FF2B5EF4-FFF2-40B4-BE49-F238E27FC236}">
                <a16:creationId xmlns:a16="http://schemas.microsoft.com/office/drawing/2014/main" id="{237DA641-626E-D1E7-12F2-5549E194610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4117"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C3D94E9F-8FBA-A7C2-A859-1AE97A8BC5A9}"/>
              </a:ext>
            </a:extLst>
          </p:cNvPr>
          <p:cNvSpPr>
            <a:spLocks noGrp="1" noChangeArrowheads="1"/>
          </p:cNvSpPr>
          <p:nvPr>
            <p:ph type="title"/>
          </p:nvPr>
        </p:nvSpPr>
        <p:spPr bwMode="auto">
          <a:xfrm>
            <a:off x="101600" y="4800600"/>
            <a:ext cx="8128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7528" name="Rectangle 8">
            <a:extLst>
              <a:ext uri="{FF2B5EF4-FFF2-40B4-BE49-F238E27FC236}">
                <a16:creationId xmlns:a16="http://schemas.microsoft.com/office/drawing/2014/main" id="{BD5536FB-C1AD-47E0-163E-19459676B7A6}"/>
              </a:ext>
            </a:extLst>
          </p:cNvPr>
          <p:cNvSpPr>
            <a:spLocks noGrp="1" noChangeArrowheads="1"/>
          </p:cNvSpPr>
          <p:nvPr>
            <p:ph type="ftr" sz="quarter" idx="3"/>
          </p:nvPr>
        </p:nvSpPr>
        <p:spPr bwMode="auto">
          <a:xfrm>
            <a:off x="7924800" y="622935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100">
                <a:solidFill>
                  <a:srgbClr val="FFFFFF"/>
                </a:solidFill>
                <a:latin typeface="+mn-lt"/>
                <a:cs typeface="+mn-cs"/>
              </a:defRPr>
            </a:lvl1pPr>
          </a:lstStyle>
          <a:p>
            <a:pPr>
              <a:defRPr/>
            </a:pPr>
            <a:r>
              <a:rPr lang="en-US"/>
              <a:t>FINANCE DEPARTMENT</a:t>
            </a:r>
          </a:p>
        </p:txBody>
      </p:sp>
    </p:spTree>
  </p:cSld>
  <p:clrMap bg1="lt1" tx1="dk1" bg2="lt2" tx2="dk2" accent1="accent1" accent2="accent2" accent3="accent3" accent4="accent4" accent5="accent5" accent6="accent6" hlink="hlink" folHlink="folHlink"/>
  <p:sldLayoutIdLst>
    <p:sldLayoutId id="2147485785" r:id="rId1"/>
    <p:sldLayoutId id="2147485786" r:id="rId2"/>
    <p:sldLayoutId id="2147485787" r:id="rId3"/>
    <p:sldLayoutId id="2147485788" r:id="rId4"/>
    <p:sldLayoutId id="2147485789" r:id="rId5"/>
    <p:sldLayoutId id="2147485790" r:id="rId6"/>
    <p:sldLayoutId id="2147485791" r:id="rId7"/>
    <p:sldLayoutId id="2147485792" r:id="rId8"/>
    <p:sldLayoutId id="2147485793" r:id="rId9"/>
    <p:sldLayoutId id="2147485794" r:id="rId10"/>
    <p:sldLayoutId id="2147485795" r:id="rId11"/>
  </p:sldLayoutIdLst>
  <p:transition/>
  <p:hf hdr="0" ftr="0" dt="0"/>
  <p:txStyles>
    <p:titleStyle>
      <a:lvl1pPr algn="r" rtl="0" eaLnBrk="0" fontAlgn="base" hangingPunct="0">
        <a:spcBef>
          <a:spcPct val="0"/>
        </a:spcBef>
        <a:spcAft>
          <a:spcPct val="0"/>
        </a:spcAft>
        <a:defRPr sz="2800">
          <a:solidFill>
            <a:schemeClr val="bg1"/>
          </a:solidFill>
          <a:latin typeface="+mj-lt"/>
          <a:ea typeface="+mj-ea"/>
          <a:cs typeface="+mj-cs"/>
        </a:defRPr>
      </a:lvl1pPr>
      <a:lvl2pPr algn="r" rtl="0" eaLnBrk="0" fontAlgn="base" hangingPunct="0">
        <a:spcBef>
          <a:spcPct val="0"/>
        </a:spcBef>
        <a:spcAft>
          <a:spcPct val="0"/>
        </a:spcAft>
        <a:defRPr sz="2800">
          <a:solidFill>
            <a:schemeClr val="bg1"/>
          </a:solidFill>
          <a:latin typeface="Arial" charset="0"/>
        </a:defRPr>
      </a:lvl2pPr>
      <a:lvl3pPr algn="r" rtl="0" eaLnBrk="0" fontAlgn="base" hangingPunct="0">
        <a:spcBef>
          <a:spcPct val="0"/>
        </a:spcBef>
        <a:spcAft>
          <a:spcPct val="0"/>
        </a:spcAft>
        <a:defRPr sz="2800">
          <a:solidFill>
            <a:schemeClr val="bg1"/>
          </a:solidFill>
          <a:latin typeface="Arial" charset="0"/>
        </a:defRPr>
      </a:lvl3pPr>
      <a:lvl4pPr algn="r" rtl="0" eaLnBrk="0" fontAlgn="base" hangingPunct="0">
        <a:spcBef>
          <a:spcPct val="0"/>
        </a:spcBef>
        <a:spcAft>
          <a:spcPct val="0"/>
        </a:spcAft>
        <a:defRPr sz="2800">
          <a:solidFill>
            <a:schemeClr val="bg1"/>
          </a:solidFill>
          <a:latin typeface="Arial" charset="0"/>
        </a:defRPr>
      </a:lvl4pPr>
      <a:lvl5pPr algn="r" rtl="0" eaLnBrk="0" fontAlgn="base" hangingPunct="0">
        <a:spcBef>
          <a:spcPct val="0"/>
        </a:spcBef>
        <a:spcAft>
          <a:spcPct val="0"/>
        </a:spcAft>
        <a:defRPr sz="2800">
          <a:solidFill>
            <a:schemeClr val="bg1"/>
          </a:solidFill>
          <a:latin typeface="Arial" charset="0"/>
        </a:defRPr>
      </a:lvl5pPr>
      <a:lvl6pPr marL="457200" algn="r" rtl="0" eaLnBrk="1" fontAlgn="base" hangingPunct="1">
        <a:spcBef>
          <a:spcPct val="0"/>
        </a:spcBef>
        <a:spcAft>
          <a:spcPct val="0"/>
        </a:spcAft>
        <a:defRPr sz="2800">
          <a:solidFill>
            <a:schemeClr val="bg1"/>
          </a:solidFill>
          <a:latin typeface="Arial" charset="0"/>
        </a:defRPr>
      </a:lvl6pPr>
      <a:lvl7pPr marL="914400" algn="r" rtl="0" eaLnBrk="1" fontAlgn="base" hangingPunct="1">
        <a:spcBef>
          <a:spcPct val="0"/>
        </a:spcBef>
        <a:spcAft>
          <a:spcPct val="0"/>
        </a:spcAft>
        <a:defRPr sz="2800">
          <a:solidFill>
            <a:schemeClr val="bg1"/>
          </a:solidFill>
          <a:latin typeface="Arial" charset="0"/>
        </a:defRPr>
      </a:lvl7pPr>
      <a:lvl8pPr marL="1371600" algn="r" rtl="0" eaLnBrk="1" fontAlgn="base" hangingPunct="1">
        <a:spcBef>
          <a:spcPct val="0"/>
        </a:spcBef>
        <a:spcAft>
          <a:spcPct val="0"/>
        </a:spcAft>
        <a:defRPr sz="2800">
          <a:solidFill>
            <a:schemeClr val="bg1"/>
          </a:solidFill>
          <a:latin typeface="Arial" charset="0"/>
        </a:defRPr>
      </a:lvl8pPr>
      <a:lvl9pPr marL="1828800" algn="r" rtl="0" eaLnBrk="1" fontAlgn="base" hangingPunct="1">
        <a:spcBef>
          <a:spcPct val="0"/>
        </a:spcBef>
        <a:spcAft>
          <a:spcPct val="0"/>
        </a:spcAft>
        <a:defRPr sz="2800">
          <a:solidFill>
            <a:schemeClr val="bg1"/>
          </a:solidFill>
          <a:latin typeface="Arial" charset="0"/>
        </a:defRPr>
      </a:lvl9pPr>
    </p:titleStyle>
    <p:bodyStyle>
      <a:lvl1pPr marL="341313" indent="-342900" algn="l" rtl="0" eaLnBrk="0" fontAlgn="base" hangingPunct="0">
        <a:spcBef>
          <a:spcPct val="20000"/>
        </a:spcBef>
        <a:spcAft>
          <a:spcPct val="0"/>
        </a:spcAft>
        <a:buChar char="•"/>
        <a:defRPr sz="3200">
          <a:solidFill>
            <a:schemeClr val="tx1"/>
          </a:solidFill>
          <a:latin typeface="+mn-lt"/>
          <a:ea typeface="+mn-ea"/>
          <a:cs typeface="+mn-cs"/>
        </a:defRPr>
      </a:lvl1pPr>
      <a:lvl2pPr marL="741363" indent="-285750" algn="l" rtl="0" eaLnBrk="0" fontAlgn="base" hangingPunct="0">
        <a:spcBef>
          <a:spcPct val="20000"/>
        </a:spcBef>
        <a:spcAft>
          <a:spcPct val="0"/>
        </a:spcAft>
        <a:buChar char="–"/>
        <a:defRPr sz="2800">
          <a:solidFill>
            <a:schemeClr val="tx1"/>
          </a:solidFill>
          <a:latin typeface="+mn-lt"/>
        </a:defRPr>
      </a:lvl2pPr>
      <a:lvl3pPr marL="1141413" indent="-228600" algn="l" rtl="0" eaLnBrk="0" fontAlgn="base" hangingPunct="0">
        <a:spcBef>
          <a:spcPct val="20000"/>
        </a:spcBef>
        <a:spcAft>
          <a:spcPct val="0"/>
        </a:spcAft>
        <a:buChar char="•"/>
        <a:defRPr sz="2400">
          <a:solidFill>
            <a:schemeClr val="tx1"/>
          </a:solidFill>
          <a:latin typeface="+mn-lt"/>
        </a:defRPr>
      </a:lvl3pPr>
      <a:lvl4pPr marL="1598613" indent="-228600" algn="l" rtl="0" eaLnBrk="0" fontAlgn="base" hangingPunct="0">
        <a:spcBef>
          <a:spcPct val="20000"/>
        </a:spcBef>
        <a:spcAft>
          <a:spcPct val="0"/>
        </a:spcAft>
        <a:buChar char="–"/>
        <a:defRPr sz="2000">
          <a:solidFill>
            <a:schemeClr val="tx1"/>
          </a:solidFill>
          <a:latin typeface="+mn-lt"/>
        </a:defRPr>
      </a:lvl4pPr>
      <a:lvl5pPr marL="2055813"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0" descr="infopage_4_lakeblue-r1">
            <a:extLst>
              <a:ext uri="{FF2B5EF4-FFF2-40B4-BE49-F238E27FC236}">
                <a16:creationId xmlns:a16="http://schemas.microsoft.com/office/drawing/2014/main" id="{D29B272E-51F5-C019-8AB3-A9254321A1A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4117"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a:extLst>
              <a:ext uri="{FF2B5EF4-FFF2-40B4-BE49-F238E27FC236}">
                <a16:creationId xmlns:a16="http://schemas.microsoft.com/office/drawing/2014/main" id="{E6EB26A6-B98E-2677-C709-D76E2FDCB05A}"/>
              </a:ext>
            </a:extLst>
          </p:cNvPr>
          <p:cNvSpPr>
            <a:spLocks noGrp="1" noChangeArrowheads="1"/>
          </p:cNvSpPr>
          <p:nvPr>
            <p:ph type="title"/>
          </p:nvPr>
        </p:nvSpPr>
        <p:spPr bwMode="auto">
          <a:xfrm>
            <a:off x="1727200" y="274638"/>
            <a:ext cx="9855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2" name="Rectangle 3">
            <a:extLst>
              <a:ext uri="{FF2B5EF4-FFF2-40B4-BE49-F238E27FC236}">
                <a16:creationId xmlns:a16="http://schemas.microsoft.com/office/drawing/2014/main" id="{ED6D5AAE-0925-080C-5962-D22F84E43680}"/>
              </a:ext>
            </a:extLst>
          </p:cNvPr>
          <p:cNvSpPr>
            <a:spLocks noGrp="1" noChangeArrowheads="1"/>
          </p:cNvSpPr>
          <p:nvPr>
            <p:ph type="body" idx="1"/>
          </p:nvPr>
        </p:nvSpPr>
        <p:spPr bwMode="auto">
          <a:xfrm>
            <a:off x="1727200" y="1600201"/>
            <a:ext cx="98552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6024" name="Rectangle 8">
            <a:extLst>
              <a:ext uri="{FF2B5EF4-FFF2-40B4-BE49-F238E27FC236}">
                <a16:creationId xmlns:a16="http://schemas.microsoft.com/office/drawing/2014/main" id="{485D0A17-06D7-16C2-64DD-68D580F3B30F}"/>
              </a:ext>
            </a:extLst>
          </p:cNvPr>
          <p:cNvSpPr>
            <a:spLocks noGrp="1" noChangeArrowheads="1"/>
          </p:cNvSpPr>
          <p:nvPr>
            <p:ph type="ftr" sz="quarter" idx="3"/>
          </p:nvPr>
        </p:nvSpPr>
        <p:spPr bwMode="auto">
          <a:xfrm>
            <a:off x="7924800" y="622935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100">
                <a:solidFill>
                  <a:srgbClr val="5482AB"/>
                </a:solidFill>
                <a:latin typeface="+mn-lt"/>
                <a:cs typeface="+mn-cs"/>
              </a:defRPr>
            </a:lvl1pPr>
          </a:lstStyle>
          <a:p>
            <a:pPr>
              <a:defRPr/>
            </a:pPr>
            <a:r>
              <a:rPr lang="en-US"/>
              <a:t>FINANCE DEPARTMENT</a:t>
            </a:r>
          </a:p>
        </p:txBody>
      </p:sp>
    </p:spTree>
  </p:cSld>
  <p:clrMap bg1="lt1" tx1="dk1" bg2="lt2" tx2="dk2" accent1="accent1" accent2="accent2" accent3="accent3" accent4="accent4" accent5="accent5" accent6="accent6" hlink="hlink" folHlink="folHlink"/>
  <p:sldLayoutIdLst>
    <p:sldLayoutId id="2147485796" r:id="rId1"/>
    <p:sldLayoutId id="2147485797" r:id="rId2"/>
    <p:sldLayoutId id="2147485798" r:id="rId3"/>
    <p:sldLayoutId id="2147485799" r:id="rId4"/>
    <p:sldLayoutId id="2147485800" r:id="rId5"/>
    <p:sldLayoutId id="2147485801" r:id="rId6"/>
    <p:sldLayoutId id="2147485802" r:id="rId7"/>
    <p:sldLayoutId id="2147485803" r:id="rId8"/>
    <p:sldLayoutId id="2147485804" r:id="rId9"/>
    <p:sldLayoutId id="2147485805" r:id="rId10"/>
    <p:sldLayoutId id="2147485806" r:id="rId11"/>
  </p:sldLayoutIdLst>
  <p:transition/>
  <p:hf hdr="0" ftr="0" dt="0"/>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Arial" charset="0"/>
        </a:defRPr>
      </a:lvl2pPr>
      <a:lvl3pPr algn="l" rtl="0" eaLnBrk="0" fontAlgn="base" hangingPunct="0">
        <a:spcBef>
          <a:spcPct val="0"/>
        </a:spcBef>
        <a:spcAft>
          <a:spcPct val="0"/>
        </a:spcAft>
        <a:defRPr sz="2400">
          <a:solidFill>
            <a:schemeClr val="bg1"/>
          </a:solidFill>
          <a:latin typeface="Arial" charset="0"/>
        </a:defRPr>
      </a:lvl3pPr>
      <a:lvl4pPr algn="l" rtl="0" eaLnBrk="0" fontAlgn="base" hangingPunct="0">
        <a:spcBef>
          <a:spcPct val="0"/>
        </a:spcBef>
        <a:spcAft>
          <a:spcPct val="0"/>
        </a:spcAft>
        <a:defRPr sz="2400">
          <a:solidFill>
            <a:schemeClr val="bg1"/>
          </a:solidFill>
          <a:latin typeface="Arial" charset="0"/>
        </a:defRPr>
      </a:lvl4pPr>
      <a:lvl5pPr algn="l" rtl="0" eaLnBrk="0" fontAlgn="base" hangingPunct="0">
        <a:spcBef>
          <a:spcPct val="0"/>
        </a:spcBef>
        <a:spcAft>
          <a:spcPct val="0"/>
        </a:spcAft>
        <a:defRPr sz="2400">
          <a:solidFill>
            <a:schemeClr val="bg1"/>
          </a:solidFill>
          <a:latin typeface="Arial" charset="0"/>
        </a:defRPr>
      </a:lvl5pPr>
      <a:lvl6pPr marL="457200" algn="l" rtl="0" fontAlgn="base">
        <a:spcBef>
          <a:spcPct val="0"/>
        </a:spcBef>
        <a:spcAft>
          <a:spcPct val="0"/>
        </a:spcAft>
        <a:defRPr sz="2400">
          <a:solidFill>
            <a:schemeClr val="bg1"/>
          </a:solidFill>
          <a:latin typeface="Arial" charset="0"/>
        </a:defRPr>
      </a:lvl6pPr>
      <a:lvl7pPr marL="914400" algn="l" rtl="0" fontAlgn="base">
        <a:spcBef>
          <a:spcPct val="0"/>
        </a:spcBef>
        <a:spcAft>
          <a:spcPct val="0"/>
        </a:spcAft>
        <a:defRPr sz="2400">
          <a:solidFill>
            <a:schemeClr val="bg1"/>
          </a:solidFill>
          <a:latin typeface="Arial" charset="0"/>
        </a:defRPr>
      </a:lvl7pPr>
      <a:lvl8pPr marL="1371600" algn="l" rtl="0" fontAlgn="base">
        <a:spcBef>
          <a:spcPct val="0"/>
        </a:spcBef>
        <a:spcAft>
          <a:spcPct val="0"/>
        </a:spcAft>
        <a:defRPr sz="2400">
          <a:solidFill>
            <a:schemeClr val="bg1"/>
          </a:solidFill>
          <a:latin typeface="Arial" charset="0"/>
        </a:defRPr>
      </a:lvl8pPr>
      <a:lvl9pPr marL="1828800" algn="l" rtl="0" fontAlgn="base">
        <a:spcBef>
          <a:spcPct val="0"/>
        </a:spcBef>
        <a:spcAft>
          <a:spcPct val="0"/>
        </a:spcAft>
        <a:defRPr sz="2400">
          <a:solidFill>
            <a:schemeClr val="bg1"/>
          </a:solidFill>
          <a:latin typeface="Arial" charset="0"/>
        </a:defRPr>
      </a:lvl9pPr>
    </p:titleStyle>
    <p:bodyStyle>
      <a:lvl1pPr marL="341313" indent="-342900" algn="l" rtl="0" eaLnBrk="0" fontAlgn="base" hangingPunct="0">
        <a:spcBef>
          <a:spcPct val="20000"/>
        </a:spcBef>
        <a:spcAft>
          <a:spcPct val="0"/>
        </a:spcAft>
        <a:defRPr sz="2000">
          <a:solidFill>
            <a:srgbClr val="48494B"/>
          </a:solidFill>
          <a:latin typeface="+mn-lt"/>
          <a:ea typeface="+mn-ea"/>
          <a:cs typeface="+mn-cs"/>
        </a:defRPr>
      </a:lvl1pPr>
      <a:lvl2pPr marL="741363" indent="-28575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2pPr>
      <a:lvl3pPr marL="11414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3pPr>
      <a:lvl4pPr marL="15986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4pPr>
      <a:lvl5pPr marL="20558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5pPr>
      <a:lvl6pPr marL="25146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6pPr>
      <a:lvl7pPr marL="29718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7pPr>
      <a:lvl8pPr marL="34290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8pPr>
      <a:lvl9pPr marL="38862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5AA99A33-A6E3-F059-CBFA-090E210C1B1F}"/>
              </a:ext>
            </a:extLst>
          </p:cNvPr>
          <p:cNvSpPr>
            <a:spLocks noGrp="1"/>
          </p:cNvSpPr>
          <p:nvPr>
            <p:ph type="title"/>
          </p:nvPr>
        </p:nvSpPr>
        <p:spPr bwMode="auto">
          <a:xfrm>
            <a:off x="110067" y="4695825"/>
            <a:ext cx="813011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5780" r:id="rId1"/>
  </p:sldLayoutIdLst>
  <p:hf hdr="0" ftr="0" dt="0"/>
  <p:txStyles>
    <p:titleStyle>
      <a:lvl1pPr algn="ctr" defTabSz="455613" rtl="0" eaLnBrk="0" fontAlgn="base" hangingPunct="0">
        <a:spcBef>
          <a:spcPct val="0"/>
        </a:spcBef>
        <a:spcAft>
          <a:spcPct val="0"/>
        </a:spcAft>
        <a:defRPr sz="3000" b="1" kern="1200">
          <a:solidFill>
            <a:schemeClr val="bg1"/>
          </a:solidFill>
          <a:latin typeface="Arial"/>
          <a:ea typeface="ＭＳ Ｐゴシック" charset="0"/>
          <a:cs typeface="ＭＳ Ｐゴシック" charset="0"/>
        </a:defRPr>
      </a:lvl1pPr>
      <a:lvl2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2pPr>
      <a:lvl3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3pPr>
      <a:lvl4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4pPr>
      <a:lvl5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5pPr>
      <a:lvl6pPr marL="457200" algn="ctr" defTabSz="457200" rtl="0" eaLnBrk="1" fontAlgn="base" hangingPunct="1">
        <a:spcBef>
          <a:spcPct val="0"/>
        </a:spcBef>
        <a:spcAft>
          <a:spcPct val="0"/>
        </a:spcAft>
        <a:defRPr sz="3000" b="1">
          <a:solidFill>
            <a:schemeClr val="bg1"/>
          </a:solidFill>
          <a:latin typeface="Arial" charset="0"/>
          <a:ea typeface="ＭＳ Ｐゴシック" charset="0"/>
        </a:defRPr>
      </a:lvl6pPr>
      <a:lvl7pPr marL="914400" algn="ctr" defTabSz="457200" rtl="0" eaLnBrk="1" fontAlgn="base" hangingPunct="1">
        <a:spcBef>
          <a:spcPct val="0"/>
        </a:spcBef>
        <a:spcAft>
          <a:spcPct val="0"/>
        </a:spcAft>
        <a:defRPr sz="3000" b="1">
          <a:solidFill>
            <a:schemeClr val="bg1"/>
          </a:solidFill>
          <a:latin typeface="Arial" charset="0"/>
          <a:ea typeface="ＭＳ Ｐゴシック" charset="0"/>
        </a:defRPr>
      </a:lvl7pPr>
      <a:lvl8pPr marL="1371600" algn="ctr" defTabSz="457200" rtl="0" eaLnBrk="1" fontAlgn="base" hangingPunct="1">
        <a:spcBef>
          <a:spcPct val="0"/>
        </a:spcBef>
        <a:spcAft>
          <a:spcPct val="0"/>
        </a:spcAft>
        <a:defRPr sz="3000" b="1">
          <a:solidFill>
            <a:schemeClr val="bg1"/>
          </a:solidFill>
          <a:latin typeface="Arial" charset="0"/>
          <a:ea typeface="ＭＳ Ｐゴシック" charset="0"/>
        </a:defRPr>
      </a:lvl8pPr>
      <a:lvl9pPr marL="1828800" algn="ctr" defTabSz="457200" rtl="0" eaLnBrk="1" fontAlgn="base" hangingPunct="1">
        <a:spcBef>
          <a:spcPct val="0"/>
        </a:spcBef>
        <a:spcAft>
          <a:spcPct val="0"/>
        </a:spcAft>
        <a:defRPr sz="3000" b="1">
          <a:solidFill>
            <a:schemeClr val="bg1"/>
          </a:solidFill>
          <a:latin typeface="Arial" charset="0"/>
          <a:ea typeface="ＭＳ Ｐゴシック" charset="0"/>
        </a:defRPr>
      </a:lvl9pPr>
    </p:titleStyle>
    <p:bodyStyle>
      <a:lvl1pPr marL="341313" indent="-342900" algn="l" defTabSz="455613"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1363" indent="-285750" algn="l" defTabSz="455613"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1413" indent="-228600" algn="l" defTabSz="455613"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598613" indent="-228600" algn="l" defTabSz="455613"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5813" indent="-228600" algn="l" defTabSz="455613"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55308035-FA10-BF3C-DA99-36885074C1AF}"/>
              </a:ext>
            </a:extLst>
          </p:cNvPr>
          <p:cNvSpPr>
            <a:spLocks noGrp="1"/>
          </p:cNvSpPr>
          <p:nvPr>
            <p:ph type="title"/>
          </p:nvPr>
        </p:nvSpPr>
        <p:spPr bwMode="auto">
          <a:xfrm>
            <a:off x="1824568" y="76200"/>
            <a:ext cx="101388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Text Placeholder 2">
            <a:extLst>
              <a:ext uri="{FF2B5EF4-FFF2-40B4-BE49-F238E27FC236}">
                <a16:creationId xmlns:a16="http://schemas.microsoft.com/office/drawing/2014/main" id="{A4676FBF-6F5E-43E7-5E23-7CD72FABCC2F}"/>
              </a:ext>
            </a:extLst>
          </p:cNvPr>
          <p:cNvSpPr>
            <a:spLocks noGrp="1"/>
          </p:cNvSpPr>
          <p:nvPr>
            <p:ph type="body" idx="1"/>
          </p:nvPr>
        </p:nvSpPr>
        <p:spPr bwMode="auto">
          <a:xfrm>
            <a:off x="1824568" y="1435101"/>
            <a:ext cx="10138833" cy="469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Text Box 9">
            <a:extLst>
              <a:ext uri="{FF2B5EF4-FFF2-40B4-BE49-F238E27FC236}">
                <a16:creationId xmlns:a16="http://schemas.microsoft.com/office/drawing/2014/main" id="{21F028AB-5DF2-F90A-5BF1-FC9A2CA2C2D3}"/>
              </a:ext>
            </a:extLst>
          </p:cNvPr>
          <p:cNvSpPr txBox="1">
            <a:spLocks noChangeArrowheads="1"/>
          </p:cNvSpPr>
          <p:nvPr/>
        </p:nvSpPr>
        <p:spPr bwMode="auto">
          <a:xfrm>
            <a:off x="10337800" y="6318250"/>
            <a:ext cx="1625600" cy="338138"/>
          </a:xfrm>
          <a:prstGeom prst="rect">
            <a:avLst/>
          </a:prstGeom>
          <a:noFill/>
          <a:ln>
            <a:noFill/>
          </a:ln>
          <a:effectLst/>
        </p:spPr>
        <p:txBody>
          <a:bodyPr>
            <a:spAutoFit/>
          </a:bodyPr>
          <a:lstStyle>
            <a:lvl1pPr defTabSz="457200">
              <a:defRPr>
                <a:solidFill>
                  <a:schemeClr val="tx1"/>
                </a:solidFill>
                <a:latin typeface="Arial" panose="020B0604020202020204" pitchFamily="34" charset="0"/>
                <a:cs typeface="Arial" panose="020B0604020202020204" pitchFamily="34" charset="0"/>
              </a:defRPr>
            </a:lvl1pPr>
            <a:lvl2pPr marL="742950" indent="-285750" defTabSz="457200">
              <a:defRPr>
                <a:solidFill>
                  <a:schemeClr val="tx1"/>
                </a:solidFill>
                <a:latin typeface="Arial" panose="020B0604020202020204" pitchFamily="34" charset="0"/>
                <a:cs typeface="Arial" panose="020B0604020202020204" pitchFamily="34" charset="0"/>
              </a:defRPr>
            </a:lvl2pPr>
            <a:lvl3pPr marL="1143000" indent="-228600" defTabSz="457200">
              <a:defRPr>
                <a:solidFill>
                  <a:schemeClr val="tx1"/>
                </a:solidFill>
                <a:latin typeface="Arial" panose="020B0604020202020204" pitchFamily="34" charset="0"/>
                <a:cs typeface="Arial" panose="020B0604020202020204" pitchFamily="34" charset="0"/>
              </a:defRPr>
            </a:lvl3pPr>
            <a:lvl4pPr marL="1600200" indent="-228600" defTabSz="457200">
              <a:defRPr>
                <a:solidFill>
                  <a:schemeClr val="tx1"/>
                </a:solidFill>
                <a:latin typeface="Arial" panose="020B0604020202020204" pitchFamily="34" charset="0"/>
                <a:cs typeface="Arial" panose="020B0604020202020204" pitchFamily="34" charset="0"/>
              </a:defRPr>
            </a:lvl4pPr>
            <a:lvl5pPr marL="2057400" indent="-228600" defTabSz="4572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fld id="{DF8E42CF-27C6-4C29-9207-65BF101FA1A9}" type="slidenum">
              <a:rPr lang="en-US" altLang="en-US" sz="1600" b="1" smtClean="0">
                <a:solidFill>
                  <a:srgbClr val="1D6EA0"/>
                </a:solidFill>
                <a:ea typeface="ＭＳ Ｐゴシック" panose="020B0600070205080204" pitchFamily="34" charset="-128"/>
              </a:rPr>
              <a:pPr algn="r" eaLnBrk="1" hangingPunct="1">
                <a:spcBef>
                  <a:spcPct val="50000"/>
                </a:spcBef>
                <a:defRPr/>
              </a:pPr>
              <a:t>‹#›</a:t>
            </a:fld>
            <a:endParaRPr lang="en-US" altLang="en-US" sz="1600" b="1">
              <a:solidFill>
                <a:srgbClr val="1D6EA0"/>
              </a:solidFill>
              <a:ea typeface="ＭＳ Ｐゴシック" panose="020B0600070205080204" pitchFamily="34" charset="-128"/>
            </a:endParaRPr>
          </a:p>
        </p:txBody>
      </p:sp>
    </p:spTree>
  </p:cSld>
  <p:clrMap bg1="lt1" tx1="dk1" bg2="lt2" tx2="dk2" accent1="accent1" accent2="accent2" accent3="accent3" accent4="accent4" accent5="accent5" accent6="accent6" hlink="hlink" folHlink="folHlink"/>
  <p:sldLayoutIdLst>
    <p:sldLayoutId id="2147485781" r:id="rId1"/>
    <p:sldLayoutId id="2147485782" r:id="rId2"/>
    <p:sldLayoutId id="2147485783" r:id="rId3"/>
    <p:sldLayoutId id="2147485784" r:id="rId4"/>
  </p:sldLayoutIdLst>
  <p:hf hdr="0" ftr="0" dt="0"/>
  <p:txStyles>
    <p:titleStyle>
      <a:lvl1pPr algn="ctr" defTabSz="455613" rtl="0" eaLnBrk="0" fontAlgn="base" hangingPunct="0">
        <a:spcBef>
          <a:spcPct val="0"/>
        </a:spcBef>
        <a:spcAft>
          <a:spcPct val="0"/>
        </a:spcAft>
        <a:defRPr sz="3600" kern="1200">
          <a:solidFill>
            <a:srgbClr val="FFFFFF"/>
          </a:solidFill>
          <a:latin typeface="+mj-lt"/>
          <a:ea typeface="ＭＳ Ｐゴシック" charset="0"/>
          <a:cs typeface="ＭＳ Ｐゴシック" charset="0"/>
        </a:defRPr>
      </a:lvl1pPr>
      <a:lvl2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2pPr>
      <a:lvl3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3pPr>
      <a:lvl4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4pPr>
      <a:lvl5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5pPr>
      <a:lvl6pPr marL="4572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6pPr>
      <a:lvl7pPr marL="9144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7pPr>
      <a:lvl8pPr marL="13716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8pPr>
      <a:lvl9pPr marL="18288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9pPr>
    </p:titleStyle>
    <p:bodyStyle>
      <a:lvl1pPr marL="341313" indent="-342900" algn="l" defTabSz="455613" rtl="0" eaLnBrk="0" fontAlgn="base" hangingPunct="0">
        <a:spcBef>
          <a:spcPct val="20000"/>
        </a:spcBef>
        <a:spcAft>
          <a:spcPct val="0"/>
        </a:spcAft>
        <a:buFont typeface="Arial" panose="020B0604020202020204" pitchFamily="34" charset="0"/>
        <a:buChar char="•"/>
        <a:defRPr sz="3200" kern="1200">
          <a:solidFill>
            <a:srgbClr val="48494B"/>
          </a:solidFill>
          <a:latin typeface="+mn-lt"/>
          <a:ea typeface="ＭＳ Ｐゴシック" charset="0"/>
          <a:cs typeface="ＭＳ Ｐゴシック" charset="0"/>
        </a:defRPr>
      </a:lvl1pPr>
      <a:lvl2pPr marL="741363" indent="-285750" algn="l" defTabSz="455613" rtl="0" eaLnBrk="0" fontAlgn="base" hangingPunct="0">
        <a:spcBef>
          <a:spcPct val="20000"/>
        </a:spcBef>
        <a:spcAft>
          <a:spcPct val="0"/>
        </a:spcAft>
        <a:buFont typeface="Arial" panose="020B0604020202020204" pitchFamily="34" charset="0"/>
        <a:buChar char="–"/>
        <a:defRPr sz="2800" kern="1200">
          <a:solidFill>
            <a:srgbClr val="48494B"/>
          </a:solidFill>
          <a:latin typeface="+mn-lt"/>
          <a:ea typeface="ＭＳ Ｐゴシック" charset="0"/>
          <a:cs typeface="+mn-cs"/>
        </a:defRPr>
      </a:lvl2pPr>
      <a:lvl3pPr marL="1141413" indent="-228600" algn="l" defTabSz="455613" rtl="0" eaLnBrk="0" fontAlgn="base" hangingPunct="0">
        <a:spcBef>
          <a:spcPct val="20000"/>
        </a:spcBef>
        <a:spcAft>
          <a:spcPct val="0"/>
        </a:spcAft>
        <a:buFont typeface="Arial" panose="020B0604020202020204" pitchFamily="34" charset="0"/>
        <a:buChar char="•"/>
        <a:defRPr sz="2400" kern="1200">
          <a:solidFill>
            <a:srgbClr val="48494B"/>
          </a:solidFill>
          <a:latin typeface="+mn-lt"/>
          <a:ea typeface="ＭＳ Ｐゴシック" charset="0"/>
          <a:cs typeface="+mn-cs"/>
        </a:defRPr>
      </a:lvl3pPr>
      <a:lvl4pPr marL="1598613" indent="-228600" algn="l" defTabSz="455613" rtl="0" eaLnBrk="0" fontAlgn="base" hangingPunct="0">
        <a:spcBef>
          <a:spcPct val="20000"/>
        </a:spcBef>
        <a:spcAft>
          <a:spcPct val="0"/>
        </a:spcAft>
        <a:buFont typeface="Arial" panose="020B0604020202020204" pitchFamily="34" charset="0"/>
        <a:buChar char="–"/>
        <a:defRPr sz="2000" kern="1200">
          <a:solidFill>
            <a:srgbClr val="48494B"/>
          </a:solidFill>
          <a:latin typeface="+mn-lt"/>
          <a:ea typeface="ＭＳ Ｐゴシック" charset="0"/>
          <a:cs typeface="+mn-cs"/>
        </a:defRPr>
      </a:lvl4pPr>
      <a:lvl5pPr marL="2055813" indent="-228600" algn="l" defTabSz="455613" rtl="0" eaLnBrk="0" fontAlgn="base" hangingPunct="0">
        <a:spcBef>
          <a:spcPct val="20000"/>
        </a:spcBef>
        <a:spcAft>
          <a:spcPct val="0"/>
        </a:spcAft>
        <a:buFont typeface="Arial" panose="020B0604020202020204" pitchFamily="34" charset="0"/>
        <a:buChar char="»"/>
        <a:defRPr sz="2000" kern="1200">
          <a:solidFill>
            <a:srgbClr val="48494B"/>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mailto:procurement@phoenix.gov"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procurement.opengov.com/portal/phoenix/projects/253565"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mailto:alvaro.de.loera@phoenix.gov" TargetMode="External"/><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s://phoenix.municipal.codes/CC/43-34"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procurement.opengov.com/portal/phoenix"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hyperlink" Target="https://www.phoenix.gov/procure"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539C08D0-4514-A898-E1B2-A04439425720}"/>
              </a:ext>
            </a:extLst>
          </p:cNvPr>
          <p:cNvSpPr>
            <a:spLocks noGrp="1" noChangeArrowheads="1"/>
          </p:cNvSpPr>
          <p:nvPr>
            <p:ph type="title"/>
          </p:nvPr>
        </p:nvSpPr>
        <p:spPr>
          <a:xfrm>
            <a:off x="2057400" y="152400"/>
            <a:ext cx="8153400" cy="4114800"/>
          </a:xfrm>
        </p:spPr>
        <p:txBody>
          <a:bodyPr/>
          <a:lstStyle/>
          <a:p>
            <a:pPr algn="ctr" eaLnBrk="1" hangingPunct="1"/>
            <a:r>
              <a:rPr lang="en-US" altLang="en-US" sz="3600" dirty="0">
                <a:solidFill>
                  <a:srgbClr val="FFFF00"/>
                </a:solidFill>
              </a:rPr>
              <a:t> IFB-26-FMD-0303</a:t>
            </a:r>
            <a:br>
              <a:rPr lang="en-US" altLang="en-US" sz="3600" dirty="0">
                <a:solidFill>
                  <a:srgbClr val="FFFF00"/>
                </a:solidFill>
              </a:rPr>
            </a:br>
            <a:r>
              <a:rPr lang="en-US" altLang="en-US" sz="3600" dirty="0">
                <a:solidFill>
                  <a:srgbClr val="FFFF00"/>
                </a:solidFill>
              </a:rPr>
              <a:t>Roofing Analysis and Consulting Services</a:t>
            </a:r>
            <a:br>
              <a:rPr lang="en-US" altLang="en-US" sz="3600" b="1" dirty="0"/>
            </a:br>
            <a:endParaRPr lang="en-US" altLang="en-US" sz="3600" b="1" dirty="0"/>
          </a:p>
        </p:txBody>
      </p:sp>
      <p:sp>
        <p:nvSpPr>
          <p:cNvPr id="29699" name="Rectangle 1">
            <a:extLst>
              <a:ext uri="{FF2B5EF4-FFF2-40B4-BE49-F238E27FC236}">
                <a16:creationId xmlns:a16="http://schemas.microsoft.com/office/drawing/2014/main" id="{A60254DA-5DDD-0E1B-7695-ED0BF38C1E9C}"/>
              </a:ext>
            </a:extLst>
          </p:cNvPr>
          <p:cNvSpPr>
            <a:spLocks noChangeArrowheads="1"/>
          </p:cNvSpPr>
          <p:nvPr/>
        </p:nvSpPr>
        <p:spPr bwMode="auto">
          <a:xfrm>
            <a:off x="3886200" y="6020149"/>
            <a:ext cx="4447034"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en-US" altLang="en-US" sz="2200" dirty="0">
                <a:solidFill>
                  <a:srgbClr val="FFFF00"/>
                </a:solidFill>
              </a:rPr>
              <a:t>June 25, 2026</a:t>
            </a:r>
            <a:r>
              <a:rPr lang="en-US" altLang="en-US" sz="2200" dirty="0">
                <a:solidFill>
                  <a:schemeClr val="bg1"/>
                </a:solidFill>
              </a:rPr>
              <a:t>– </a:t>
            </a:r>
            <a:r>
              <a:rPr lang="en-US" altLang="en-US" sz="2200" dirty="0">
                <a:solidFill>
                  <a:srgbClr val="FFFF00"/>
                </a:solidFill>
              </a:rPr>
              <a:t>10:00 AM</a:t>
            </a:r>
          </a:p>
          <a:p>
            <a:pPr algn="r" eaLnBrk="1" hangingPunct="1"/>
            <a:r>
              <a:rPr lang="en-US" altLang="en-US" sz="2200" dirty="0">
                <a:solidFill>
                  <a:schemeClr val="bg1"/>
                </a:solidFill>
              </a:rPr>
              <a:t> </a:t>
            </a:r>
          </a:p>
        </p:txBody>
      </p:sp>
      <p:sp>
        <p:nvSpPr>
          <p:cNvPr id="29700" name="TextBox 1">
            <a:extLst>
              <a:ext uri="{FF2B5EF4-FFF2-40B4-BE49-F238E27FC236}">
                <a16:creationId xmlns:a16="http://schemas.microsoft.com/office/drawing/2014/main" id="{9950E207-640C-7D10-3050-38295EDD647C}"/>
              </a:ext>
            </a:extLst>
          </p:cNvPr>
          <p:cNvSpPr txBox="1">
            <a:spLocks noChangeArrowheads="1"/>
          </p:cNvSpPr>
          <p:nvPr/>
        </p:nvSpPr>
        <p:spPr bwMode="auto">
          <a:xfrm>
            <a:off x="8534400" y="6421290"/>
            <a:ext cx="2514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dirty="0">
                <a:solidFill>
                  <a:schemeClr val="bg1"/>
                </a:solidFill>
              </a:rPr>
              <a:t>Finance Department</a:t>
            </a:r>
          </a:p>
        </p:txBody>
      </p:sp>
      <p:sp>
        <p:nvSpPr>
          <p:cNvPr id="3" name="TextBox 2">
            <a:extLst>
              <a:ext uri="{FF2B5EF4-FFF2-40B4-BE49-F238E27FC236}">
                <a16:creationId xmlns:a16="http://schemas.microsoft.com/office/drawing/2014/main" id="{695DD861-F7EC-77FF-2C2B-E6529C7F5B5F}"/>
              </a:ext>
            </a:extLst>
          </p:cNvPr>
          <p:cNvSpPr txBox="1"/>
          <p:nvPr/>
        </p:nvSpPr>
        <p:spPr>
          <a:xfrm>
            <a:off x="0" y="6020149"/>
            <a:ext cx="3886200" cy="769441"/>
          </a:xfrm>
          <a:prstGeom prst="rect">
            <a:avLst/>
          </a:prstGeom>
          <a:noFill/>
        </p:spPr>
        <p:txBody>
          <a:bodyPr wrap="square" rtlCol="0">
            <a:spAutoFit/>
          </a:bodyPr>
          <a:lstStyle/>
          <a:p>
            <a:r>
              <a:rPr lang="en-US" sz="2200" dirty="0">
                <a:solidFill>
                  <a:schemeClr val="bg1"/>
                </a:solidFill>
              </a:rPr>
              <a:t>Procurement Officer:</a:t>
            </a:r>
          </a:p>
          <a:p>
            <a:r>
              <a:rPr lang="en-US" sz="2200" dirty="0">
                <a:solidFill>
                  <a:srgbClr val="FFFF00"/>
                </a:solidFill>
              </a:rPr>
              <a:t>Alvaro De Loera</a:t>
            </a: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67DF7-9090-9D31-ACBC-6F5D5F16A44F}"/>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Scope of Work</a:t>
            </a:r>
            <a:endParaRPr lang="en-US" dirty="0"/>
          </a:p>
        </p:txBody>
      </p:sp>
      <p:sp>
        <p:nvSpPr>
          <p:cNvPr id="32771" name="Content Placeholder 2">
            <a:extLst>
              <a:ext uri="{FF2B5EF4-FFF2-40B4-BE49-F238E27FC236}">
                <a16:creationId xmlns:a16="http://schemas.microsoft.com/office/drawing/2014/main" id="{441CE1E8-C69B-B80C-243A-88AE0A7C54C3}"/>
              </a:ext>
            </a:extLst>
          </p:cNvPr>
          <p:cNvSpPr>
            <a:spLocks noGrp="1"/>
          </p:cNvSpPr>
          <p:nvPr>
            <p:ph idx="1"/>
          </p:nvPr>
        </p:nvSpPr>
        <p:spPr>
          <a:xfrm>
            <a:off x="1727200" y="1417638"/>
            <a:ext cx="10388600" cy="5287962"/>
          </a:xfrm>
        </p:spPr>
        <p:txBody>
          <a:bodyPr/>
          <a:lstStyle/>
          <a:p>
            <a:pPr>
              <a:buFont typeface="Wingdings" panose="05000000000000000000" pitchFamily="2" charset="2"/>
              <a:buChar char="§"/>
            </a:pPr>
            <a:r>
              <a:rPr lang="en-US" dirty="0"/>
              <a:t>Contractor must be an active member of the following organizations and associations throughout the contractual period of the Contract:</a:t>
            </a:r>
          </a:p>
          <a:p>
            <a:pPr lvl="1"/>
            <a:r>
              <a:rPr lang="en-US" dirty="0"/>
              <a:t>International Institute of Building Enclosure Consultants (IIBEC).</a:t>
            </a:r>
          </a:p>
          <a:p>
            <a:pPr lvl="1"/>
            <a:r>
              <a:rPr lang="en-US" dirty="0"/>
              <a:t>National Roofing Contractors Association (NRCA),</a:t>
            </a:r>
          </a:p>
          <a:p>
            <a:pPr lvl="1"/>
            <a:r>
              <a:rPr lang="en-US" dirty="0"/>
              <a:t>Roofing Consultant's Association (ARCA),</a:t>
            </a:r>
          </a:p>
          <a:p>
            <a:pPr lvl="1"/>
            <a:r>
              <a:rPr lang="en-US" dirty="0"/>
              <a:t>Western States Roofing Consultant's Association (WSRCA).</a:t>
            </a:r>
          </a:p>
          <a:p>
            <a:pPr lvl="1"/>
            <a:endParaRPr lang="en-US" dirty="0"/>
          </a:p>
          <a:p>
            <a:pPr marL="342900">
              <a:buFont typeface="Wingdings" panose="05000000000000000000" pitchFamily="2" charset="2"/>
              <a:buChar char="§"/>
            </a:pPr>
            <a:r>
              <a:rPr lang="en-US" dirty="0"/>
              <a:t>Provide staff who are qualified to inspect a variety of roofing types, properly trained and possess the knowledge in the following areas:</a:t>
            </a:r>
          </a:p>
          <a:p>
            <a:pPr lvl="1"/>
            <a:r>
              <a:rPr lang="en-US" dirty="0"/>
              <a:t>Roofing composition</a:t>
            </a:r>
          </a:p>
          <a:p>
            <a:pPr lvl="1"/>
            <a:r>
              <a:rPr lang="en-US" dirty="0"/>
              <a:t>Roof flashing</a:t>
            </a:r>
          </a:p>
          <a:p>
            <a:pPr lvl="1"/>
            <a:r>
              <a:rPr lang="en-US" dirty="0"/>
              <a:t>Roof projections and equipment</a:t>
            </a:r>
          </a:p>
          <a:p>
            <a:pPr marL="455613" lvl="1" indent="0">
              <a:buNone/>
            </a:pPr>
            <a:endParaRPr lang="en-US" dirty="0"/>
          </a:p>
          <a:p>
            <a:pPr>
              <a:buFont typeface="Wingdings" panose="05000000000000000000" pitchFamily="2" charset="2"/>
              <a:buChar char="§"/>
            </a:pPr>
            <a:endParaRPr lang="en-US" dirty="0"/>
          </a:p>
          <a:p>
            <a:pPr>
              <a:buFont typeface="Wingdings" panose="05000000000000000000" pitchFamily="2" charset="2"/>
              <a:buChar char="§"/>
            </a:pPr>
            <a:endParaRPr lang="en-US" dirty="0"/>
          </a:p>
          <a:p>
            <a:endParaRPr lang="en-US" dirty="0"/>
          </a:p>
          <a:p>
            <a:pPr marL="0" indent="0" algn="just">
              <a:spcBef>
                <a:spcPts val="600"/>
              </a:spcBef>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6B4CD-1C4C-26A7-9175-F4420671F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758538-DE8E-A1B5-35E9-395C2FD5476D}"/>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Scope of Work</a:t>
            </a:r>
            <a:endParaRPr lang="en-US" dirty="0"/>
          </a:p>
        </p:txBody>
      </p:sp>
      <p:sp>
        <p:nvSpPr>
          <p:cNvPr id="32771" name="Content Placeholder 2">
            <a:extLst>
              <a:ext uri="{FF2B5EF4-FFF2-40B4-BE49-F238E27FC236}">
                <a16:creationId xmlns:a16="http://schemas.microsoft.com/office/drawing/2014/main" id="{3FAE5996-58EE-6883-BF6A-075F4777814D}"/>
              </a:ext>
            </a:extLst>
          </p:cNvPr>
          <p:cNvSpPr>
            <a:spLocks noGrp="1"/>
          </p:cNvSpPr>
          <p:nvPr>
            <p:ph idx="1"/>
          </p:nvPr>
        </p:nvSpPr>
        <p:spPr>
          <a:xfrm>
            <a:off x="1727200" y="1417638"/>
            <a:ext cx="10388600" cy="5287962"/>
          </a:xfrm>
        </p:spPr>
        <p:txBody>
          <a:bodyPr/>
          <a:lstStyle/>
          <a:p>
            <a:pPr>
              <a:buFont typeface="Wingdings" panose="05000000000000000000" pitchFamily="2" charset="2"/>
              <a:buChar char="§"/>
            </a:pPr>
            <a:r>
              <a:rPr lang="en-US" dirty="0"/>
              <a:t>The Contractor shall:</a:t>
            </a:r>
          </a:p>
          <a:p>
            <a:pPr lvl="1"/>
            <a:r>
              <a:rPr lang="en-US" dirty="0"/>
              <a:t>Comply with all applicable state and local regulations related to the services</a:t>
            </a:r>
          </a:p>
          <a:p>
            <a:pPr lvl="1"/>
            <a:r>
              <a:rPr lang="en-US" dirty="0"/>
              <a:t>Physically meet at various on-site locations</a:t>
            </a:r>
          </a:p>
          <a:p>
            <a:pPr lvl="1"/>
            <a:r>
              <a:rPr lang="en-US" dirty="0"/>
              <a:t>Collaborate and communicate actionable recommendations with City Facility Project Planners </a:t>
            </a:r>
          </a:p>
          <a:p>
            <a:pPr lvl="1"/>
            <a:r>
              <a:rPr lang="en-US" dirty="0"/>
              <a:t>Develop a comprehensive roofing assessment of all roofing elements that surveys current conditions.</a:t>
            </a:r>
          </a:p>
          <a:p>
            <a:pPr lvl="1"/>
            <a:r>
              <a:rPr lang="en-US" dirty="0"/>
              <a:t>Identify roofing system or components that are not compliant with applicable building codes.</a:t>
            </a:r>
          </a:p>
          <a:p>
            <a:pPr lvl="1"/>
            <a:r>
              <a:rPr lang="en-US" dirty="0"/>
              <a:t>Provide detailed recommendations and prioritize what parts of roofing system to leave as-is, repair, or replace.</a:t>
            </a:r>
          </a:p>
          <a:p>
            <a:pPr lvl="1"/>
            <a:r>
              <a:rPr lang="en-US" dirty="0"/>
              <a:t>Provide a written BASE Study outlining recommendations and corrections within minimum eight (8) days upon request. </a:t>
            </a:r>
          </a:p>
          <a:p>
            <a:pPr>
              <a:buFont typeface="Wingdings" panose="05000000000000000000" pitchFamily="2" charset="2"/>
              <a:buChar char="§"/>
            </a:pPr>
            <a:endParaRPr lang="en-US" dirty="0"/>
          </a:p>
          <a:p>
            <a:endParaRPr lang="en-US" dirty="0"/>
          </a:p>
          <a:p>
            <a:pPr marL="0" indent="0" algn="just">
              <a:spcBef>
                <a:spcPts val="600"/>
              </a:spcBef>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extLst>
      <p:ext uri="{BB962C8B-B14F-4D97-AF65-F5344CB8AC3E}">
        <p14:creationId xmlns:p14="http://schemas.microsoft.com/office/powerpoint/2010/main" val="2516038370"/>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D67EC-15CE-F2C7-E443-470AB8276F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3A04E-487B-F8BB-A3AF-DBA8679B9757}"/>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Scope of Work</a:t>
            </a:r>
            <a:endParaRPr lang="en-US" dirty="0"/>
          </a:p>
        </p:txBody>
      </p:sp>
      <p:sp>
        <p:nvSpPr>
          <p:cNvPr id="32771" name="Content Placeholder 2">
            <a:extLst>
              <a:ext uri="{FF2B5EF4-FFF2-40B4-BE49-F238E27FC236}">
                <a16:creationId xmlns:a16="http://schemas.microsoft.com/office/drawing/2014/main" id="{CBDC8DA0-C45A-9595-03F3-8F0867CD4298}"/>
              </a:ext>
            </a:extLst>
          </p:cNvPr>
          <p:cNvSpPr>
            <a:spLocks noGrp="1"/>
          </p:cNvSpPr>
          <p:nvPr>
            <p:ph idx="1"/>
          </p:nvPr>
        </p:nvSpPr>
        <p:spPr>
          <a:xfrm>
            <a:off x="1727200" y="1417638"/>
            <a:ext cx="10388600" cy="5287962"/>
          </a:xfrm>
        </p:spPr>
        <p:txBody>
          <a:bodyPr/>
          <a:lstStyle/>
          <a:p>
            <a:pPr>
              <a:buFont typeface="Wingdings" panose="05000000000000000000" pitchFamily="2" charset="2"/>
              <a:buChar char="§"/>
            </a:pPr>
            <a:r>
              <a:rPr lang="en-US" dirty="0"/>
              <a:t>Contractor responsible for ensuring that each roof is accurately assessed is essential for planning repairs, prioritizing capital improvements, reducing long‑term maintenance costs, and protecting critical public assets.</a:t>
            </a:r>
          </a:p>
          <a:p>
            <a:pPr>
              <a:buFont typeface="Wingdings" panose="05000000000000000000" pitchFamily="2" charset="2"/>
              <a:buChar char="§"/>
            </a:pPr>
            <a:endParaRPr lang="en-US" dirty="0"/>
          </a:p>
          <a:p>
            <a:pPr>
              <a:buFont typeface="Wingdings" panose="05000000000000000000" pitchFamily="2" charset="2"/>
              <a:buChar char="§"/>
            </a:pPr>
            <a:r>
              <a:rPr lang="en-US" dirty="0"/>
              <a:t>Must provide the BASE Study and Specification Document to the City within the turnaround times:</a:t>
            </a:r>
          </a:p>
          <a:p>
            <a:pPr lvl="1"/>
            <a:r>
              <a:rPr lang="en-US" dirty="0"/>
              <a:t>Simple Commercial Roof (1-2 buildings): 3-7 business days after site inspection</a:t>
            </a:r>
          </a:p>
          <a:p>
            <a:pPr lvl="1"/>
            <a:r>
              <a:rPr lang="en-US" dirty="0"/>
              <a:t>Large facilities or multi-building portfolios (3 or more buildings): 1-3 weeks after site inspections</a:t>
            </a:r>
          </a:p>
          <a:p>
            <a:pPr lvl="1"/>
            <a:r>
              <a:rPr lang="en-US" dirty="0"/>
              <a:t>Reports requiring detailed moisture scans, core cuts, or engineering review: 2-4 weeks after site inspections</a:t>
            </a:r>
          </a:p>
          <a:p>
            <a:pPr lvl="1"/>
            <a:r>
              <a:rPr lang="en-US" dirty="0"/>
              <a:t>Portfolio-wide baseline assessments: 4–8 weeks, depending on number of buildings and data collection required</a:t>
            </a:r>
          </a:p>
          <a:p>
            <a:pPr marL="0" indent="0" algn="just">
              <a:spcBef>
                <a:spcPts val="600"/>
              </a:spcBef>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extLst>
      <p:ext uri="{BB962C8B-B14F-4D97-AF65-F5344CB8AC3E}">
        <p14:creationId xmlns:p14="http://schemas.microsoft.com/office/powerpoint/2010/main" val="2357803658"/>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D9DB0-2BC5-6FAF-FDFD-B87D89D6B4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54C62D-1A68-4A8F-3A31-85C86112A0CD}"/>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Scope of Work</a:t>
            </a:r>
            <a:endParaRPr lang="en-US" dirty="0"/>
          </a:p>
        </p:txBody>
      </p:sp>
      <p:sp>
        <p:nvSpPr>
          <p:cNvPr id="32771" name="Content Placeholder 2">
            <a:extLst>
              <a:ext uri="{FF2B5EF4-FFF2-40B4-BE49-F238E27FC236}">
                <a16:creationId xmlns:a16="http://schemas.microsoft.com/office/drawing/2014/main" id="{989B1BED-202E-ACFE-1AD5-64F224DF1A4A}"/>
              </a:ext>
            </a:extLst>
          </p:cNvPr>
          <p:cNvSpPr>
            <a:spLocks noGrp="1"/>
          </p:cNvSpPr>
          <p:nvPr>
            <p:ph idx="1"/>
          </p:nvPr>
        </p:nvSpPr>
        <p:spPr>
          <a:xfrm>
            <a:off x="1727200" y="1417638"/>
            <a:ext cx="10388600" cy="5287962"/>
          </a:xfrm>
        </p:spPr>
        <p:txBody>
          <a:bodyPr/>
          <a:lstStyle/>
          <a:p>
            <a:pPr>
              <a:buFont typeface="Wingdings" panose="05000000000000000000" pitchFamily="2" charset="2"/>
              <a:buChar char="§"/>
            </a:pPr>
            <a:r>
              <a:rPr lang="en-US" dirty="0"/>
              <a:t>Participate in pre-construction conferences and provide written responses to roofing contractor questions.</a:t>
            </a:r>
          </a:p>
          <a:p>
            <a:pPr lvl="1"/>
            <a:r>
              <a:rPr lang="en-US" dirty="0"/>
              <a:t>Pre-Bid Meeting – Contractor must conduct the meeting on-site at the City facility location to ensure that all parties understand the project requirements and go over project details prior to bidding.</a:t>
            </a:r>
          </a:p>
          <a:p>
            <a:pPr lvl="1"/>
            <a:r>
              <a:rPr lang="en-US" dirty="0"/>
              <a:t>Pre-Roofing Meeting – Contractor must conduct the meeting with all parties to go over details, review project documents and setup at the project site.</a:t>
            </a:r>
          </a:p>
          <a:p>
            <a:pPr>
              <a:buFont typeface="Wingdings" panose="05000000000000000000" pitchFamily="2" charset="2"/>
              <a:buChar char="§"/>
            </a:pPr>
            <a:endParaRPr lang="en-US" dirty="0"/>
          </a:p>
          <a:p>
            <a:pPr>
              <a:buFont typeface="Wingdings" panose="05000000000000000000" pitchFamily="2" charset="2"/>
              <a:buChar char="§"/>
            </a:pPr>
            <a:r>
              <a:rPr lang="en-US" dirty="0"/>
              <a:t>Inspection reports will be reviewed and approved by the City prior to close out.</a:t>
            </a:r>
          </a:p>
          <a:p>
            <a:pPr lvl="1"/>
            <a:r>
              <a:rPr lang="en-US" dirty="0"/>
              <a:t>Punch List Inspection - Site inspection to identify any items that need to be corrected/completed at the time of project completion. </a:t>
            </a:r>
          </a:p>
          <a:p>
            <a:pPr lvl="1"/>
            <a:r>
              <a:rPr lang="en-US" dirty="0"/>
              <a:t>Close Out Inspection - Must produce a final written report upon completion of roofing construction to the City designated representative.</a:t>
            </a: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extLst>
      <p:ext uri="{BB962C8B-B14F-4D97-AF65-F5344CB8AC3E}">
        <p14:creationId xmlns:p14="http://schemas.microsoft.com/office/powerpoint/2010/main" val="492850292"/>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13528-8353-8C85-1B69-960688D99E6C}"/>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Special Terms &amp; Conditions</a:t>
            </a:r>
            <a:endParaRPr lang="en-US" dirty="0"/>
          </a:p>
        </p:txBody>
      </p:sp>
      <p:sp>
        <p:nvSpPr>
          <p:cNvPr id="32771" name="Content Placeholder 2">
            <a:extLst>
              <a:ext uri="{FF2B5EF4-FFF2-40B4-BE49-F238E27FC236}">
                <a16:creationId xmlns:a16="http://schemas.microsoft.com/office/drawing/2014/main" id="{EFF073FC-4C80-321A-AD77-664CC048ED0A}"/>
              </a:ext>
            </a:extLst>
          </p:cNvPr>
          <p:cNvSpPr>
            <a:spLocks noGrp="1"/>
          </p:cNvSpPr>
          <p:nvPr>
            <p:ph idx="1"/>
          </p:nvPr>
        </p:nvSpPr>
        <p:spPr>
          <a:xfrm>
            <a:off x="1736344" y="1417638"/>
            <a:ext cx="10227056" cy="5287962"/>
          </a:xfrm>
        </p:spPr>
        <p:txBody>
          <a:bodyPr/>
          <a:lstStyle/>
          <a:p>
            <a:pPr marL="457200" indent="-457200" algn="just">
              <a:spcBef>
                <a:spcPts val="0"/>
              </a:spcBef>
              <a:buFont typeface="Wingdings" panose="05000000000000000000" pitchFamily="2" charset="2"/>
              <a:buChar char="§"/>
              <a:defRPr/>
            </a:pPr>
            <a:r>
              <a:rPr lang="en-US" dirty="0"/>
              <a:t>The term of this Agreement will be for five-years</a:t>
            </a:r>
          </a:p>
          <a:p>
            <a:pPr marL="457200" indent="-457200" algn="just">
              <a:spcBef>
                <a:spcPts val="0"/>
              </a:spcBef>
              <a:buFont typeface="Wingdings" panose="05000000000000000000" pitchFamily="2" charset="2"/>
              <a:buChar char="§"/>
              <a:defRPr/>
            </a:pPr>
            <a:endParaRPr lang="en-US" altLang="en-US" dirty="0"/>
          </a:p>
          <a:p>
            <a:pPr marL="457200" indent="-457200" algn="just">
              <a:spcBef>
                <a:spcPts val="0"/>
              </a:spcBef>
              <a:buFont typeface="Wingdings" panose="05000000000000000000" pitchFamily="2" charset="2"/>
              <a:buChar char="§"/>
              <a:defRPr/>
            </a:pPr>
            <a:r>
              <a:rPr lang="en-US" altLang="en-US" dirty="0"/>
              <a:t>Pricing shall be firm and fixed for the initial two-years of the contract. Thereafter, price increases will be considered annually. Any price increases granted are solely at the discretion of the City.</a:t>
            </a:r>
          </a:p>
          <a:p>
            <a:pPr marL="457200" indent="-457200" algn="just">
              <a:spcBef>
                <a:spcPts val="0"/>
              </a:spcBef>
              <a:buFont typeface="Wingdings" panose="05000000000000000000" pitchFamily="2" charset="2"/>
              <a:buChar char="§"/>
              <a:defRPr/>
            </a:pPr>
            <a:endParaRPr lang="en-US" altLang="en-US" dirty="0"/>
          </a:p>
          <a:p>
            <a:pPr marL="457200" indent="-457200" algn="just">
              <a:spcBef>
                <a:spcPts val="0"/>
              </a:spcBef>
              <a:buFont typeface="Wingdings" panose="05000000000000000000" pitchFamily="2" charset="2"/>
              <a:buChar char="§"/>
              <a:defRPr/>
            </a:pPr>
            <a:r>
              <a:rPr lang="en-US" dirty="0"/>
              <a:t>A post-award conference will be held prior to commencement of any work on the project. The purpose of this conference is to discuss critical elements of the work schedule and operational problems and procedures.</a:t>
            </a:r>
          </a:p>
          <a:p>
            <a:pPr marL="457200" indent="-457200" algn="just">
              <a:spcBef>
                <a:spcPts val="0"/>
              </a:spcBef>
              <a:buFont typeface="Wingdings" panose="05000000000000000000" pitchFamily="2" charset="2"/>
              <a:buChar char="§"/>
              <a:defRPr/>
            </a:pPr>
            <a:endParaRPr lang="en-US" dirty="0"/>
          </a:p>
          <a:p>
            <a:pPr marL="457200" indent="-457200" algn="just">
              <a:spcBef>
                <a:spcPts val="0"/>
              </a:spcBef>
              <a:buFont typeface="Wingdings" panose="05000000000000000000" pitchFamily="2" charset="2"/>
              <a:buChar char="§"/>
              <a:defRPr/>
            </a:pPr>
            <a:r>
              <a:rPr lang="en-US" dirty="0"/>
              <a:t>Contractor shall notify the City’s authorized Department representative immediately of any occurrence and/or condition that interferes with the full performance of the contract and confirm it in writing within 24 hours.</a:t>
            </a:r>
          </a:p>
          <a:p>
            <a:pPr marL="457200" indent="-457200" algn="just">
              <a:spcBef>
                <a:spcPts val="0"/>
              </a:spcBef>
              <a:buFont typeface="Wingdings" panose="05000000000000000000" pitchFamily="2" charset="2"/>
              <a:buChar char="§"/>
              <a:defRPr/>
            </a:pPr>
            <a:endParaRPr lang="en-US" altLang="en-US" dirty="0"/>
          </a:p>
          <a:p>
            <a:pPr marL="342900" algn="just">
              <a:spcBef>
                <a:spcPts val="0"/>
              </a:spcBef>
              <a:buFont typeface="Wingdings" panose="05000000000000000000" pitchFamily="2" charset="2"/>
              <a:buChar char="§"/>
              <a:defRPr/>
            </a:pPr>
            <a:r>
              <a:rPr lang="en-US" dirty="0"/>
              <a:t>Contractor will keep current Federal, State, and local licenses and permits required for the operation of the business conducted by the Contractor as applicable to this contract.</a:t>
            </a:r>
            <a:endParaRPr lang="en-US" altLang="en-US" sz="2800" dirty="0"/>
          </a:p>
          <a:p>
            <a:pPr algn="just">
              <a:defRPr/>
            </a:pPr>
            <a:endParaRPr lang="en-US" altLang="en-US" dirty="0"/>
          </a:p>
        </p:txBody>
      </p:sp>
    </p:spTree>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C20F4-6E1B-1F27-D6C9-7FD3D9C99B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75E697-9EAA-0340-59F8-3FE89CF80675}"/>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Special Terms &amp; Conditions</a:t>
            </a:r>
            <a:endParaRPr lang="en-US" dirty="0"/>
          </a:p>
        </p:txBody>
      </p:sp>
      <p:sp>
        <p:nvSpPr>
          <p:cNvPr id="32771" name="Content Placeholder 2">
            <a:extLst>
              <a:ext uri="{FF2B5EF4-FFF2-40B4-BE49-F238E27FC236}">
                <a16:creationId xmlns:a16="http://schemas.microsoft.com/office/drawing/2014/main" id="{DA7F0CE4-5DAA-6B70-DE19-AE18AF92AC69}"/>
              </a:ext>
            </a:extLst>
          </p:cNvPr>
          <p:cNvSpPr>
            <a:spLocks noGrp="1"/>
          </p:cNvSpPr>
          <p:nvPr>
            <p:ph idx="1"/>
          </p:nvPr>
        </p:nvSpPr>
        <p:spPr>
          <a:xfrm>
            <a:off x="1736344" y="1417638"/>
            <a:ext cx="10227056" cy="5287962"/>
          </a:xfrm>
        </p:spPr>
        <p:txBody>
          <a:bodyPr/>
          <a:lstStyle/>
          <a:p>
            <a:pPr algn="just">
              <a:buFont typeface="Wingdings" panose="05000000000000000000" pitchFamily="2" charset="2"/>
              <a:buChar char="§"/>
              <a:defRPr/>
            </a:pPr>
            <a:r>
              <a:rPr lang="en-US" altLang="en-US" dirty="0"/>
              <a:t>The Contractor will request the City’s authorized Department representative to conduct a site inspection after the project is complete. </a:t>
            </a:r>
          </a:p>
          <a:p>
            <a:pPr marL="0" indent="0" algn="just">
              <a:defRPr/>
            </a:pPr>
            <a:endParaRPr lang="en-US" altLang="en-US" dirty="0"/>
          </a:p>
          <a:p>
            <a:pPr algn="just">
              <a:buFont typeface="Wingdings" panose="05000000000000000000" pitchFamily="2" charset="2"/>
              <a:buChar char="§"/>
              <a:defRPr/>
            </a:pPr>
            <a:r>
              <a:rPr lang="en-US" dirty="0"/>
              <a:t>Access to each building will be as directed by the authorized Phoenix authorized representative. </a:t>
            </a:r>
          </a:p>
          <a:p>
            <a:pPr algn="just">
              <a:buFont typeface="Wingdings" panose="05000000000000000000" pitchFamily="2" charset="2"/>
              <a:buChar char="§"/>
              <a:defRPr/>
            </a:pPr>
            <a:endParaRPr lang="en-US" altLang="en-US" dirty="0"/>
          </a:p>
          <a:p>
            <a:pPr algn="just">
              <a:buFont typeface="Wingdings" panose="05000000000000000000" pitchFamily="2" charset="2"/>
              <a:buChar char="§"/>
              <a:defRPr/>
            </a:pPr>
            <a:r>
              <a:rPr lang="en-US" dirty="0"/>
              <a:t>Contractor agrees that all Contract Workers that Contractor allows to perform work under this Contract shall be subject to background and security checks and screening (Background Screening and Airport Security Procedures).</a:t>
            </a:r>
          </a:p>
          <a:p>
            <a:pPr algn="just">
              <a:buFont typeface="Wingdings" panose="05000000000000000000" pitchFamily="2" charset="2"/>
              <a:buChar char="§"/>
              <a:defRPr/>
            </a:pPr>
            <a:endParaRPr lang="en-US" altLang="en-US" dirty="0"/>
          </a:p>
          <a:p>
            <a:pPr algn="just">
              <a:buFont typeface="Wingdings" panose="05000000000000000000" pitchFamily="2" charset="2"/>
              <a:buChar char="§"/>
              <a:defRPr/>
            </a:pPr>
            <a:r>
              <a:rPr lang="en-US" dirty="0"/>
              <a:t>Contractor must verify the legal Arizona worker status of each Contract Worker. Contractor must conduct and all Contract Workers must pass a background check for their real identity and legal name prior to performing any work under this Contract.</a:t>
            </a:r>
            <a:endParaRPr lang="en-US" altLang="en-US" dirty="0"/>
          </a:p>
        </p:txBody>
      </p:sp>
    </p:spTree>
    <p:extLst>
      <p:ext uri="{BB962C8B-B14F-4D97-AF65-F5344CB8AC3E}">
        <p14:creationId xmlns:p14="http://schemas.microsoft.com/office/powerpoint/2010/main" val="2038483636"/>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CDED6-AF7A-439A-3538-702334B63B37}"/>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Insurance &amp; Indemnification</a:t>
            </a:r>
            <a:endParaRPr lang="en-US" dirty="0"/>
          </a:p>
        </p:txBody>
      </p:sp>
      <p:sp>
        <p:nvSpPr>
          <p:cNvPr id="32771" name="Content Placeholder 2">
            <a:extLst>
              <a:ext uri="{FF2B5EF4-FFF2-40B4-BE49-F238E27FC236}">
                <a16:creationId xmlns:a16="http://schemas.microsoft.com/office/drawing/2014/main" id="{16F9044F-2527-EB11-CBEF-57A919FD52C7}"/>
              </a:ext>
            </a:extLst>
          </p:cNvPr>
          <p:cNvSpPr>
            <a:spLocks noGrp="1"/>
          </p:cNvSpPr>
          <p:nvPr>
            <p:ph idx="1"/>
          </p:nvPr>
        </p:nvSpPr>
        <p:spPr>
          <a:xfrm>
            <a:off x="2959100" y="1600200"/>
            <a:ext cx="8166100" cy="4525962"/>
          </a:xfrm>
        </p:spPr>
        <p:txBody>
          <a:bodyPr/>
          <a:lstStyle/>
          <a:p>
            <a:pPr marL="0" indent="0" algn="just">
              <a:spcBef>
                <a:spcPts val="600"/>
              </a:spcBef>
              <a:defRPr/>
            </a:pPr>
            <a:r>
              <a:rPr lang="en-US" altLang="en-US" dirty="0"/>
              <a:t>Please note the indemnification provisions within the solicitation.</a:t>
            </a:r>
          </a:p>
          <a:p>
            <a:pPr marL="457200" indent="-457200" algn="just">
              <a:spcBef>
                <a:spcPts val="600"/>
              </a:spcBef>
              <a:buFont typeface="Wingdings" panose="05000000000000000000" pitchFamily="2" charset="2"/>
              <a:buChar char="§"/>
              <a:defRPr/>
            </a:pPr>
            <a:r>
              <a:rPr lang="en-US" altLang="en-US" dirty="0"/>
              <a:t>Insurance Requirements (Section 7) cover:</a:t>
            </a:r>
          </a:p>
          <a:p>
            <a:pPr marL="857250" lvl="1" indent="-457200" algn="just">
              <a:spcBef>
                <a:spcPts val="600"/>
              </a:spcBef>
              <a:defRPr/>
            </a:pPr>
            <a:r>
              <a:rPr lang="en-US" altLang="en-US" dirty="0"/>
              <a:t>Commercial General Liability; $2,000,000</a:t>
            </a:r>
          </a:p>
          <a:p>
            <a:pPr marL="857250" lvl="1" indent="-457200" algn="just">
              <a:spcBef>
                <a:spcPts val="600"/>
              </a:spcBef>
              <a:defRPr/>
            </a:pPr>
            <a:r>
              <a:rPr lang="en-US" altLang="en-US" dirty="0"/>
              <a:t>Automobile Liability; $1,000,000</a:t>
            </a:r>
          </a:p>
          <a:p>
            <a:pPr marL="857250" lvl="1" indent="-457200" algn="just">
              <a:spcBef>
                <a:spcPts val="600"/>
              </a:spcBef>
              <a:defRPr/>
            </a:pPr>
            <a:r>
              <a:rPr lang="en-US" altLang="en-US" dirty="0"/>
              <a:t>Worker’s Compensation and Employer’s Liability; $100,000</a:t>
            </a:r>
          </a:p>
          <a:p>
            <a:pPr marL="457200" indent="-457200" algn="just">
              <a:spcBef>
                <a:spcPts val="600"/>
              </a:spcBef>
              <a:buFont typeface="Wingdings" panose="05000000000000000000" pitchFamily="2" charset="2"/>
              <a:buChar char="§"/>
              <a:defRPr/>
            </a:pPr>
            <a:r>
              <a:rPr lang="en-US" altLang="en-US" dirty="0"/>
              <a:t>Upon award, certificates of insurance (ACORD form or equivalent) must be provided to the City within 14 days.</a:t>
            </a:r>
          </a:p>
          <a:p>
            <a:pPr marL="457200" indent="-457200" algn="just">
              <a:spcBef>
                <a:spcPts val="600"/>
              </a:spcBef>
              <a:buFont typeface="Wingdings" panose="05000000000000000000" pitchFamily="2" charset="2"/>
              <a:buChar char="§"/>
              <a:defRPr/>
            </a:pPr>
            <a:r>
              <a:rPr lang="en-US" altLang="en-US" dirty="0"/>
              <a:t>Send certificates to the Procurement Division at </a:t>
            </a:r>
            <a:r>
              <a:rPr lang="en-US" altLang="en-US" dirty="0">
                <a:hlinkClick r:id="rId3"/>
              </a:rPr>
              <a:t>pwd.solicitations@phoenix.gov</a:t>
            </a:r>
            <a:r>
              <a:rPr lang="en-US" altLang="en-US" dirty="0"/>
              <a:t>.</a:t>
            </a:r>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56506-CD6E-BC8C-7BA8-CF66F5D4B4D1}"/>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Submittals</a:t>
            </a:r>
            <a:endParaRPr lang="en-US" dirty="0"/>
          </a:p>
        </p:txBody>
      </p:sp>
      <p:sp>
        <p:nvSpPr>
          <p:cNvPr id="32771" name="Content Placeholder 2">
            <a:extLst>
              <a:ext uri="{FF2B5EF4-FFF2-40B4-BE49-F238E27FC236}">
                <a16:creationId xmlns:a16="http://schemas.microsoft.com/office/drawing/2014/main" id="{55251B7D-0809-2E77-D0FA-0FE1C7ABD00A}"/>
              </a:ext>
            </a:extLst>
          </p:cNvPr>
          <p:cNvSpPr>
            <a:spLocks noGrp="1"/>
          </p:cNvSpPr>
          <p:nvPr>
            <p:ph idx="1"/>
          </p:nvPr>
        </p:nvSpPr>
        <p:spPr>
          <a:xfrm>
            <a:off x="1724152" y="1417638"/>
            <a:ext cx="10239248" cy="5165724"/>
          </a:xfrm>
        </p:spPr>
        <p:txBody>
          <a:bodyPr/>
          <a:lstStyle/>
          <a:p>
            <a:pPr marL="0" indent="0" algn="just">
              <a:spcBef>
                <a:spcPts val="600"/>
              </a:spcBef>
              <a:defRPr/>
            </a:pPr>
            <a:r>
              <a:rPr lang="en-US" altLang="en-US" dirty="0"/>
              <a:t>Please submit offers electronically via the City’s Procurement Portal by clicking on “Draft Response” via </a:t>
            </a:r>
            <a:r>
              <a:rPr lang="en-US" u="sng" dirty="0">
                <a:hlinkClick r:id="rId3"/>
              </a:rPr>
              <a:t>https://procurement.opengov.com/portal/phoenix/projects/253565</a:t>
            </a:r>
            <a:r>
              <a:rPr lang="en-US" dirty="0"/>
              <a:t>. </a:t>
            </a:r>
          </a:p>
          <a:p>
            <a:pPr marL="0" indent="0" algn="just">
              <a:spcBef>
                <a:spcPts val="600"/>
              </a:spcBef>
              <a:defRPr/>
            </a:pPr>
            <a:r>
              <a:rPr lang="en-US" altLang="en-US" dirty="0"/>
              <a:t>Be sure to complete and upload </a:t>
            </a:r>
            <a:r>
              <a:rPr lang="en-US" altLang="en-US" b="1" u="sng" dirty="0"/>
              <a:t>all</a:t>
            </a:r>
            <a:r>
              <a:rPr lang="en-US" altLang="en-US" dirty="0"/>
              <a:t> submittal forms provided in the Vendor Questionnaire Section:</a:t>
            </a:r>
          </a:p>
          <a:p>
            <a:pPr marL="742950" lvl="1" algn="just">
              <a:spcBef>
                <a:spcPts val="600"/>
              </a:spcBef>
              <a:defRPr/>
            </a:pPr>
            <a:r>
              <a:rPr lang="en-US" altLang="en-US" dirty="0"/>
              <a:t>Place of Business Form</a:t>
            </a:r>
          </a:p>
          <a:p>
            <a:pPr marL="742950" lvl="1" algn="just">
              <a:spcBef>
                <a:spcPts val="600"/>
              </a:spcBef>
              <a:defRPr/>
            </a:pPr>
            <a:r>
              <a:rPr lang="en-US" altLang="en-US" dirty="0"/>
              <a:t>Emergency Contact Form</a:t>
            </a:r>
          </a:p>
          <a:p>
            <a:pPr marL="742950" lvl="1" algn="just">
              <a:spcBef>
                <a:spcPts val="600"/>
              </a:spcBef>
              <a:defRPr/>
            </a:pPr>
            <a:r>
              <a:rPr lang="en-US" altLang="en-US" dirty="0"/>
              <a:t>Licensing Form</a:t>
            </a:r>
          </a:p>
          <a:p>
            <a:pPr marL="742950" lvl="1" algn="just">
              <a:spcBef>
                <a:spcPts val="600"/>
              </a:spcBef>
              <a:defRPr/>
            </a:pPr>
            <a:r>
              <a:rPr lang="en-US" altLang="en-US" dirty="0"/>
              <a:t>Conflict of Interest Form</a:t>
            </a:r>
          </a:p>
          <a:p>
            <a:pPr marL="742950" lvl="1" algn="just">
              <a:spcBef>
                <a:spcPts val="600"/>
              </a:spcBef>
              <a:defRPr/>
            </a:pPr>
            <a:r>
              <a:rPr lang="en-US" altLang="en-US" dirty="0"/>
              <a:t>Certification Regarding Debarment, Suspension, and Other Ineligibility and Voluntary Exclusion Form</a:t>
            </a:r>
          </a:p>
          <a:p>
            <a:pPr marL="742950" lvl="1" algn="just">
              <a:spcBef>
                <a:spcPts val="600"/>
              </a:spcBef>
              <a:defRPr/>
            </a:pPr>
            <a:r>
              <a:rPr lang="en-US" altLang="en-US" dirty="0"/>
              <a:t>Reference Form</a:t>
            </a:r>
          </a:p>
          <a:p>
            <a:pPr marL="742950" lvl="1" algn="just">
              <a:spcBef>
                <a:spcPts val="600"/>
              </a:spcBef>
              <a:defRPr/>
            </a:pPr>
            <a:r>
              <a:rPr lang="en-US" altLang="en-US" dirty="0"/>
              <a:t>Heat Safety Form</a:t>
            </a:r>
          </a:p>
          <a:p>
            <a:pPr marL="742950" lvl="1" algn="just">
              <a:spcBef>
                <a:spcPts val="600"/>
              </a:spcBef>
              <a:defRPr/>
            </a:pPr>
            <a:r>
              <a:rPr lang="en-US" altLang="en-US" dirty="0"/>
              <a:t>Cost and Payments Form</a:t>
            </a:r>
          </a:p>
          <a:p>
            <a:pPr marL="742950" lvl="1" algn="just">
              <a:spcBef>
                <a:spcPts val="600"/>
              </a:spcBef>
              <a:defRPr/>
            </a:pPr>
            <a:r>
              <a:rPr lang="en-US" altLang="en-US" dirty="0"/>
              <a:t>Offer Page</a:t>
            </a:r>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8234E-D620-5A22-90E4-FDBE7BE12239}"/>
              </a:ext>
            </a:extLst>
          </p:cNvPr>
          <p:cNvSpPr>
            <a:spLocks noGrp="1"/>
          </p:cNvSpPr>
          <p:nvPr>
            <p:ph type="title"/>
          </p:nvPr>
        </p:nvSpPr>
        <p:spPr/>
        <p:txBody>
          <a:bodyPr/>
          <a:lstStyle/>
          <a:p>
            <a:pPr algn="ctr"/>
            <a:r>
              <a:rPr lang="en-US" sz="4400" dirty="0"/>
              <a:t>Pricing Proposal</a:t>
            </a:r>
          </a:p>
        </p:txBody>
      </p:sp>
      <p:sp>
        <p:nvSpPr>
          <p:cNvPr id="3" name="Content Placeholder 2">
            <a:extLst>
              <a:ext uri="{FF2B5EF4-FFF2-40B4-BE49-F238E27FC236}">
                <a16:creationId xmlns:a16="http://schemas.microsoft.com/office/drawing/2014/main" id="{5AB7E11B-1780-1B48-8850-9C2C8E20853B}"/>
              </a:ext>
            </a:extLst>
          </p:cNvPr>
          <p:cNvSpPr>
            <a:spLocks noGrp="1"/>
          </p:cNvSpPr>
          <p:nvPr>
            <p:ph idx="1"/>
          </p:nvPr>
        </p:nvSpPr>
        <p:spPr>
          <a:xfrm>
            <a:off x="2960624" y="1600200"/>
            <a:ext cx="7388352" cy="4525963"/>
          </a:xfrm>
        </p:spPr>
        <p:txBody>
          <a:bodyPr/>
          <a:lstStyle/>
          <a:p>
            <a:pPr marL="0" indent="0" algn="just"/>
            <a:r>
              <a:rPr lang="en-US" dirty="0">
                <a:solidFill>
                  <a:srgbClr val="FF0000"/>
                </a:solidFill>
              </a:rPr>
              <a:t> </a:t>
            </a:r>
          </a:p>
        </p:txBody>
      </p:sp>
      <p:sp>
        <p:nvSpPr>
          <p:cNvPr id="5" name="Content Placeholder 2">
            <a:extLst>
              <a:ext uri="{FF2B5EF4-FFF2-40B4-BE49-F238E27FC236}">
                <a16:creationId xmlns:a16="http://schemas.microsoft.com/office/drawing/2014/main" id="{308C509B-035E-164F-481F-2230AB3F3873}"/>
              </a:ext>
            </a:extLst>
          </p:cNvPr>
          <p:cNvSpPr txBox="1">
            <a:spLocks/>
          </p:cNvSpPr>
          <p:nvPr/>
        </p:nvSpPr>
        <p:spPr bwMode="auto">
          <a:xfrm>
            <a:off x="2032000" y="1432878"/>
            <a:ext cx="9702800" cy="2468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1313" indent="-342900" algn="l" rtl="0" eaLnBrk="0" fontAlgn="base" hangingPunct="0">
              <a:spcBef>
                <a:spcPct val="20000"/>
              </a:spcBef>
              <a:spcAft>
                <a:spcPct val="0"/>
              </a:spcAft>
              <a:defRPr sz="2000">
                <a:solidFill>
                  <a:schemeClr val="tx1"/>
                </a:solidFill>
                <a:latin typeface="+mn-lt"/>
                <a:ea typeface="+mn-ea"/>
                <a:cs typeface="+mn-cs"/>
              </a:defRPr>
            </a:lvl1pPr>
            <a:lvl2pPr marL="741363" indent="-285750" algn="l" rtl="0" eaLnBrk="0" fontAlgn="base" hangingPunct="0">
              <a:spcBef>
                <a:spcPct val="20000"/>
              </a:spcBef>
              <a:spcAft>
                <a:spcPct val="0"/>
              </a:spcAft>
              <a:buClr>
                <a:srgbClr val="5482AB"/>
              </a:buClr>
              <a:buFont typeface="Wingdings" panose="05000000000000000000" pitchFamily="2" charset="2"/>
              <a:buChar char="§"/>
              <a:defRPr sz="2000">
                <a:solidFill>
                  <a:schemeClr val="tx1"/>
                </a:solidFill>
                <a:latin typeface="+mn-lt"/>
              </a:defRPr>
            </a:lvl2pPr>
            <a:lvl3pPr marL="1141413" indent="-228600" algn="l" rtl="0" eaLnBrk="0" fontAlgn="base" hangingPunct="0">
              <a:spcBef>
                <a:spcPct val="20000"/>
              </a:spcBef>
              <a:spcAft>
                <a:spcPct val="0"/>
              </a:spcAft>
              <a:buClr>
                <a:srgbClr val="5482AB"/>
              </a:buClr>
              <a:buFont typeface="Wingdings" panose="05000000000000000000" pitchFamily="2" charset="2"/>
              <a:buChar char="§"/>
              <a:defRPr sz="2000">
                <a:solidFill>
                  <a:schemeClr val="tx1"/>
                </a:solidFill>
                <a:latin typeface="+mn-lt"/>
              </a:defRPr>
            </a:lvl3pPr>
            <a:lvl4pPr marL="1598613" indent="-228600" algn="l" rtl="0" eaLnBrk="0" fontAlgn="base" hangingPunct="0">
              <a:spcBef>
                <a:spcPct val="20000"/>
              </a:spcBef>
              <a:spcAft>
                <a:spcPct val="0"/>
              </a:spcAft>
              <a:buClr>
                <a:srgbClr val="5482AB"/>
              </a:buClr>
              <a:buFont typeface="Wingdings" panose="05000000000000000000" pitchFamily="2" charset="2"/>
              <a:buChar char="§"/>
              <a:defRPr sz="2000">
                <a:solidFill>
                  <a:schemeClr val="tx1"/>
                </a:solidFill>
                <a:latin typeface="+mn-lt"/>
              </a:defRPr>
            </a:lvl4pPr>
            <a:lvl5pPr marL="2055813" indent="-228600" algn="l" rtl="0" eaLnBrk="0" fontAlgn="base" hangingPunct="0">
              <a:spcBef>
                <a:spcPct val="20000"/>
              </a:spcBef>
              <a:spcAft>
                <a:spcPct val="0"/>
              </a:spcAft>
              <a:buClr>
                <a:srgbClr val="5482AB"/>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6pPr>
            <a:lvl7pPr marL="29718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7pPr>
            <a:lvl8pPr marL="34290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8pPr>
            <a:lvl9pPr marL="38862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9pPr>
          </a:lstStyle>
          <a:p>
            <a:pPr marL="0" indent="0" algn="just">
              <a:spcBef>
                <a:spcPts val="600"/>
              </a:spcBef>
              <a:defRPr/>
            </a:pPr>
            <a:r>
              <a:rPr lang="en-US" dirty="0"/>
              <a:t>Offer Evaluation Criteria, award is based on the lowest-priced bid from a responsible and responsive bidder.</a:t>
            </a:r>
          </a:p>
          <a:p>
            <a:pPr marL="0" indent="0" algn="just">
              <a:spcBef>
                <a:spcPts val="600"/>
              </a:spcBef>
              <a:defRPr/>
            </a:pPr>
            <a:endParaRPr lang="en-US" altLang="en-US" kern="0" dirty="0"/>
          </a:p>
          <a:p>
            <a:r>
              <a:rPr lang="en-US" altLang="en-US" kern="0" dirty="0"/>
              <a:t>Group 1: </a:t>
            </a:r>
            <a:r>
              <a:rPr lang="en-US" dirty="0"/>
              <a:t>Standard Labor Rates</a:t>
            </a:r>
          </a:p>
          <a:p>
            <a:r>
              <a:rPr lang="en-US" dirty="0"/>
              <a:t>Group 2: After Hours Labor Rates</a:t>
            </a:r>
          </a:p>
          <a:p>
            <a:r>
              <a:rPr lang="en-US" dirty="0"/>
              <a:t>Group 3: Optional Services</a:t>
            </a:r>
          </a:p>
          <a:p>
            <a:br>
              <a:rPr lang="en-US" dirty="0"/>
            </a:br>
            <a:endParaRPr lang="en-US" dirty="0"/>
          </a:p>
          <a:p>
            <a:br>
              <a:rPr lang="en-US" dirty="0"/>
            </a:br>
            <a:endParaRPr lang="en-US" dirty="0"/>
          </a:p>
          <a:p>
            <a:br>
              <a:rPr lang="en-US" dirty="0"/>
            </a:br>
            <a:endParaRPr lang="en-US" altLang="en-US" kern="0" dirty="0"/>
          </a:p>
          <a:p>
            <a:pPr marL="457200" indent="-457200" algn="just">
              <a:spcBef>
                <a:spcPts val="600"/>
              </a:spcBef>
              <a:buFont typeface="Wingdings" panose="05000000000000000000" pitchFamily="2" charset="2"/>
              <a:buChar char="§"/>
              <a:defRPr/>
            </a:pPr>
            <a:endParaRPr lang="en-US" altLang="en-US" kern="0" dirty="0"/>
          </a:p>
          <a:p>
            <a:pPr marL="0" indent="0" algn="just">
              <a:spcBef>
                <a:spcPts val="600"/>
              </a:spcBef>
              <a:defRPr/>
            </a:pPr>
            <a:endParaRPr lang="en-US" altLang="en-US" sz="2800" kern="0" dirty="0"/>
          </a:p>
          <a:p>
            <a:pPr algn="just">
              <a:defRPr/>
            </a:pPr>
            <a:endParaRPr lang="en-US" altLang="en-US" kern="0" dirty="0"/>
          </a:p>
        </p:txBody>
      </p:sp>
      <p:pic>
        <p:nvPicPr>
          <p:cNvPr id="11" name="Picture 10">
            <a:extLst>
              <a:ext uri="{FF2B5EF4-FFF2-40B4-BE49-F238E27FC236}">
                <a16:creationId xmlns:a16="http://schemas.microsoft.com/office/drawing/2014/main" id="{618E688B-9CEA-1E82-962B-0B2C865F22B5}"/>
              </a:ext>
            </a:extLst>
          </p:cNvPr>
          <p:cNvPicPr>
            <a:picLocks noChangeAspect="1"/>
          </p:cNvPicPr>
          <p:nvPr/>
        </p:nvPicPr>
        <p:blipFill>
          <a:blip r:embed="rId2"/>
          <a:stretch>
            <a:fillRect/>
          </a:stretch>
        </p:blipFill>
        <p:spPr>
          <a:xfrm>
            <a:off x="3472392" y="3878421"/>
            <a:ext cx="6822015" cy="1981372"/>
          </a:xfrm>
          <a:prstGeom prst="rect">
            <a:avLst/>
          </a:prstGeom>
        </p:spPr>
      </p:pic>
    </p:spTree>
    <p:extLst>
      <p:ext uri="{BB962C8B-B14F-4D97-AF65-F5344CB8AC3E}">
        <p14:creationId xmlns:p14="http://schemas.microsoft.com/office/powerpoint/2010/main" val="129372862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BD8A914-8A7A-026D-3DE3-D182613CB56A}"/>
              </a:ext>
            </a:extLst>
          </p:cNvPr>
          <p:cNvSpPr txBox="1">
            <a:spLocks/>
          </p:cNvSpPr>
          <p:nvPr/>
        </p:nvSpPr>
        <p:spPr>
          <a:xfrm>
            <a:off x="2819400" y="1600200"/>
            <a:ext cx="7391400" cy="4526280"/>
          </a:xfrm>
          <a:prstGeom prst="rect">
            <a:avLst/>
          </a:prstGeom>
        </p:spPr>
        <p:txBody>
          <a:bodyPr/>
          <a:lstStyle>
            <a:lvl1pPr marL="341313" indent="-342900" algn="l" rtl="0" eaLnBrk="0" fontAlgn="base" hangingPunct="0">
              <a:spcBef>
                <a:spcPct val="20000"/>
              </a:spcBef>
              <a:spcAft>
                <a:spcPct val="0"/>
              </a:spcAft>
              <a:defRPr sz="2000">
                <a:solidFill>
                  <a:srgbClr val="48494B"/>
                </a:solidFill>
                <a:latin typeface="+mn-lt"/>
                <a:ea typeface="+mn-ea"/>
                <a:cs typeface="+mn-cs"/>
              </a:defRPr>
            </a:lvl1pPr>
            <a:lvl2pPr marL="741363" indent="-28575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2pPr>
            <a:lvl3pPr marL="11414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3pPr>
            <a:lvl4pPr marL="15986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4pPr>
            <a:lvl5pPr marL="20558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5pPr>
            <a:lvl6pPr marL="25146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6pPr>
            <a:lvl7pPr marL="29718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7pPr>
            <a:lvl8pPr marL="34290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8pPr>
            <a:lvl9pPr marL="38862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9pPr>
          </a:lstStyle>
          <a:p>
            <a:pPr marL="342900" algn="just">
              <a:buFont typeface="Wingdings" panose="05000000000000000000" pitchFamily="2" charset="2"/>
              <a:buChar char="§"/>
              <a:defRPr/>
            </a:pPr>
            <a:r>
              <a:rPr lang="en-US" altLang="en-US" kern="0" dirty="0">
                <a:solidFill>
                  <a:schemeClr val="tx1"/>
                </a:solidFill>
              </a:rPr>
              <a:t>Please mute your microphones, unless you are speaking, to mitigate background noise and potential electronic feedback for the other participants.</a:t>
            </a:r>
          </a:p>
          <a:p>
            <a:pPr algn="just">
              <a:buFont typeface="Wingdings" panose="05000000000000000000" pitchFamily="2" charset="2"/>
              <a:buChar char="§"/>
              <a:defRPr/>
            </a:pPr>
            <a:endParaRPr lang="en-US" altLang="en-US" sz="1000" kern="0" dirty="0">
              <a:solidFill>
                <a:schemeClr val="tx1"/>
              </a:solidFill>
            </a:endParaRPr>
          </a:p>
          <a:p>
            <a:pPr algn="just">
              <a:buFont typeface="Wingdings" panose="05000000000000000000" pitchFamily="2" charset="2"/>
              <a:buChar char="§"/>
              <a:defRPr/>
            </a:pPr>
            <a:r>
              <a:rPr lang="en-US" altLang="en-US" kern="0" dirty="0">
                <a:solidFill>
                  <a:schemeClr val="tx1"/>
                </a:solidFill>
              </a:rPr>
              <a:t>We will be touching on each major section of the solicitation; please try and limit your questions to the section being discussed.</a:t>
            </a:r>
          </a:p>
          <a:p>
            <a:pPr algn="just">
              <a:buFont typeface="Wingdings" panose="05000000000000000000" pitchFamily="2" charset="2"/>
              <a:buChar char="§"/>
              <a:defRPr/>
            </a:pPr>
            <a:endParaRPr lang="en-US" altLang="en-US" sz="1000" kern="0" dirty="0">
              <a:solidFill>
                <a:schemeClr val="tx1"/>
              </a:solidFill>
            </a:endParaRPr>
          </a:p>
          <a:p>
            <a:pPr algn="just">
              <a:buFont typeface="Wingdings" panose="05000000000000000000" pitchFamily="2" charset="2"/>
              <a:buChar char="§"/>
              <a:defRPr/>
            </a:pPr>
            <a:r>
              <a:rPr lang="en-US" altLang="en-US" kern="0" dirty="0">
                <a:solidFill>
                  <a:schemeClr val="tx1"/>
                </a:solidFill>
              </a:rPr>
              <a:t>Please email your company name, first and last name, telephone number, and email address to the Procurement Officer: </a:t>
            </a:r>
            <a:r>
              <a:rPr lang="en-US" altLang="en-US" kern="0" dirty="0">
                <a:solidFill>
                  <a:srgbClr val="FF0000"/>
                </a:solidFill>
                <a:hlinkClick r:id="rId3"/>
              </a:rPr>
              <a:t>alvaro.de.loera@phoenix.gov</a:t>
            </a:r>
            <a:r>
              <a:rPr lang="en-US" altLang="en-US" kern="0" dirty="0">
                <a:solidFill>
                  <a:srgbClr val="FF0000"/>
                </a:solidFill>
              </a:rPr>
              <a:t> </a:t>
            </a:r>
          </a:p>
          <a:p>
            <a:pPr algn="just">
              <a:buFont typeface="Wingdings" panose="05000000000000000000" pitchFamily="2" charset="2"/>
              <a:buChar char="§"/>
              <a:defRPr/>
            </a:pPr>
            <a:endParaRPr lang="en-US" altLang="en-US" kern="0" dirty="0"/>
          </a:p>
        </p:txBody>
      </p:sp>
      <p:sp>
        <p:nvSpPr>
          <p:cNvPr id="3" name="Title 1">
            <a:extLst>
              <a:ext uri="{FF2B5EF4-FFF2-40B4-BE49-F238E27FC236}">
                <a16:creationId xmlns:a16="http://schemas.microsoft.com/office/drawing/2014/main" id="{41EFA6A5-D9E4-B75A-5083-05A7706702FE}"/>
              </a:ext>
            </a:extLst>
          </p:cNvPr>
          <p:cNvSpPr txBox="1">
            <a:spLocks/>
          </p:cNvSpPr>
          <p:nvPr/>
        </p:nvSpPr>
        <p:spPr>
          <a:xfrm>
            <a:off x="2819400" y="274638"/>
            <a:ext cx="7391400" cy="1143000"/>
          </a:xfrm>
          <a:prstGeom prst="rect">
            <a:avLst/>
          </a:prstGeom>
        </p:spPr>
        <p:txBody>
          <a:bodyPr/>
          <a:lst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Arial" charset="0"/>
              </a:defRPr>
            </a:lvl2pPr>
            <a:lvl3pPr algn="l" rtl="0" eaLnBrk="0" fontAlgn="base" hangingPunct="0">
              <a:spcBef>
                <a:spcPct val="0"/>
              </a:spcBef>
              <a:spcAft>
                <a:spcPct val="0"/>
              </a:spcAft>
              <a:defRPr sz="2400">
                <a:solidFill>
                  <a:schemeClr val="bg1"/>
                </a:solidFill>
                <a:latin typeface="Arial" charset="0"/>
              </a:defRPr>
            </a:lvl3pPr>
            <a:lvl4pPr algn="l" rtl="0" eaLnBrk="0" fontAlgn="base" hangingPunct="0">
              <a:spcBef>
                <a:spcPct val="0"/>
              </a:spcBef>
              <a:spcAft>
                <a:spcPct val="0"/>
              </a:spcAft>
              <a:defRPr sz="2400">
                <a:solidFill>
                  <a:schemeClr val="bg1"/>
                </a:solidFill>
                <a:latin typeface="Arial" charset="0"/>
              </a:defRPr>
            </a:lvl4pPr>
            <a:lvl5pPr algn="l" rtl="0" eaLnBrk="0" fontAlgn="base" hangingPunct="0">
              <a:spcBef>
                <a:spcPct val="0"/>
              </a:spcBef>
              <a:spcAft>
                <a:spcPct val="0"/>
              </a:spcAft>
              <a:defRPr sz="2400">
                <a:solidFill>
                  <a:schemeClr val="bg1"/>
                </a:solidFill>
                <a:latin typeface="Arial" charset="0"/>
              </a:defRPr>
            </a:lvl5pPr>
            <a:lvl6pPr marL="457200" algn="l" rtl="0" fontAlgn="base">
              <a:spcBef>
                <a:spcPct val="0"/>
              </a:spcBef>
              <a:spcAft>
                <a:spcPct val="0"/>
              </a:spcAft>
              <a:defRPr sz="2400">
                <a:solidFill>
                  <a:schemeClr val="bg1"/>
                </a:solidFill>
                <a:latin typeface="Arial" charset="0"/>
              </a:defRPr>
            </a:lvl6pPr>
            <a:lvl7pPr marL="914400" algn="l" rtl="0" fontAlgn="base">
              <a:spcBef>
                <a:spcPct val="0"/>
              </a:spcBef>
              <a:spcAft>
                <a:spcPct val="0"/>
              </a:spcAft>
              <a:defRPr sz="2400">
                <a:solidFill>
                  <a:schemeClr val="bg1"/>
                </a:solidFill>
                <a:latin typeface="Arial" charset="0"/>
              </a:defRPr>
            </a:lvl7pPr>
            <a:lvl8pPr marL="1371600" algn="l" rtl="0" fontAlgn="base">
              <a:spcBef>
                <a:spcPct val="0"/>
              </a:spcBef>
              <a:spcAft>
                <a:spcPct val="0"/>
              </a:spcAft>
              <a:defRPr sz="2400">
                <a:solidFill>
                  <a:schemeClr val="bg1"/>
                </a:solidFill>
                <a:latin typeface="Arial" charset="0"/>
              </a:defRPr>
            </a:lvl8pPr>
            <a:lvl9pPr marL="1828800" algn="l" rtl="0" fontAlgn="base">
              <a:spcBef>
                <a:spcPct val="0"/>
              </a:spcBef>
              <a:spcAft>
                <a:spcPct val="0"/>
              </a:spcAft>
              <a:defRPr sz="2400">
                <a:solidFill>
                  <a:schemeClr val="bg1"/>
                </a:solidFill>
                <a:latin typeface="Arial" charset="0"/>
              </a:defRPr>
            </a:lvl9pPr>
          </a:lstStyle>
          <a:p>
            <a:pPr algn="ctr">
              <a:defRPr/>
            </a:pPr>
            <a:r>
              <a:rPr lang="en-US" altLang="en-US" sz="4400" dirty="0">
                <a:solidFill>
                  <a:prstClr val="white"/>
                </a:solidFill>
                <a:cs typeface="Arial" panose="020B0604020202020204" pitchFamily="34" charset="0"/>
              </a:rPr>
              <a:t>Housekeeping</a:t>
            </a:r>
            <a:endParaRPr lang="en-US" kern="0" dirty="0"/>
          </a:p>
        </p:txBody>
      </p:sp>
    </p:spTree>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AD70E-B091-F889-6638-A435B54D1495}"/>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Legal Notice</a:t>
            </a:r>
            <a:endParaRPr lang="en-US" dirty="0"/>
          </a:p>
        </p:txBody>
      </p:sp>
      <p:sp>
        <p:nvSpPr>
          <p:cNvPr id="32771" name="Content Placeholder 2">
            <a:extLst>
              <a:ext uri="{FF2B5EF4-FFF2-40B4-BE49-F238E27FC236}">
                <a16:creationId xmlns:a16="http://schemas.microsoft.com/office/drawing/2014/main" id="{A4DE7A11-5285-51E2-251F-C21E2ABA5E98}"/>
              </a:ext>
            </a:extLst>
          </p:cNvPr>
          <p:cNvSpPr>
            <a:spLocks noGrp="1"/>
          </p:cNvSpPr>
          <p:nvPr>
            <p:ph idx="1"/>
          </p:nvPr>
        </p:nvSpPr>
        <p:spPr>
          <a:xfrm>
            <a:off x="2959100" y="1600200"/>
            <a:ext cx="7391400" cy="4526280"/>
          </a:xfrm>
        </p:spPr>
        <p:txBody>
          <a:bodyPr/>
          <a:lstStyle/>
          <a:p>
            <a:pPr marL="0" algn="just">
              <a:spcBef>
                <a:spcPts val="0"/>
              </a:spcBef>
              <a:spcAft>
                <a:spcPts val="0"/>
              </a:spcAft>
              <a:defRPr/>
            </a:pPr>
            <a:r>
              <a:rPr lang="en-US" sz="1600" dirty="0">
                <a:ea typeface="Arial" panose="020B0604020202020204" pitchFamily="34" charset="0"/>
              </a:rPr>
              <a:t>The purpose of the Pre-Offer Conference is to provide a casual atmosphere to discuss the City’s intent and to determine whether the City’s requirements are clearly stated.</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 </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Although an exchange of information may take place, the official position of the City is that which is delivered in the solicitation document or in the form of a written solicitation addendum. Therefore, nothing said here today should be construed as a change to the written requirements in the solicitation document.</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 </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Any changes will be in the form of a solicitation addendum. Vendors must acknowledge receipt and acceptance of any/all addenda through the City’s Procurement Portal.</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endParaRPr lang="en-US" sz="1600" dirty="0">
              <a:ea typeface="Times New Roman" panose="02020603050405020304" pitchFamily="18" charset="0"/>
            </a:endParaRPr>
          </a:p>
          <a:p>
            <a:pPr marL="0" algn="just">
              <a:spcBef>
                <a:spcPts val="0"/>
              </a:spcBef>
              <a:spcAft>
                <a:spcPts val="0"/>
              </a:spcAft>
              <a:defRPr/>
            </a:pPr>
            <a:r>
              <a:rPr lang="en-US" sz="1600" dirty="0">
                <a:ea typeface="Times New Roman" panose="02020603050405020304" pitchFamily="18" charset="0"/>
              </a:rPr>
              <a:t>Please note that it is the responsibility of the Offeror to read the entire solicitation document. Offerors must direct any/all questions to the Procurement Officer, in writing, through submission in the City’s Procurement Portal.</a:t>
            </a:r>
            <a:endParaRPr lang="en-US" altLang="en-US" sz="1600" dirty="0"/>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2DF01-6FDF-E514-CE35-AB1C3B7A63C2}"/>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Key Dates</a:t>
            </a:r>
            <a:endParaRPr lang="en-US" dirty="0"/>
          </a:p>
        </p:txBody>
      </p:sp>
      <p:sp>
        <p:nvSpPr>
          <p:cNvPr id="32771" name="Content Placeholder 2">
            <a:extLst>
              <a:ext uri="{FF2B5EF4-FFF2-40B4-BE49-F238E27FC236}">
                <a16:creationId xmlns:a16="http://schemas.microsoft.com/office/drawing/2014/main" id="{6E47770E-F637-0432-3071-77BBE95FA1B6}"/>
              </a:ext>
            </a:extLst>
          </p:cNvPr>
          <p:cNvSpPr>
            <a:spLocks noGrp="1"/>
          </p:cNvSpPr>
          <p:nvPr>
            <p:ph idx="1"/>
          </p:nvPr>
        </p:nvSpPr>
        <p:spPr>
          <a:xfrm>
            <a:off x="2730500" y="1600200"/>
            <a:ext cx="7848600" cy="4526280"/>
          </a:xfrm>
        </p:spPr>
        <p:txBody>
          <a:bodyPr/>
          <a:lstStyle/>
          <a:p>
            <a:pPr marL="0" indent="0" algn="just">
              <a:spcBef>
                <a:spcPts val="600"/>
              </a:spcBef>
              <a:defRPr/>
            </a:pPr>
            <a:r>
              <a:rPr lang="en-US" altLang="en-US" sz="2400" dirty="0"/>
              <a:t>Pre-Offer Conference	June 25, 2026</a:t>
            </a:r>
          </a:p>
          <a:p>
            <a:pPr marL="0" indent="0" algn="just">
              <a:spcBef>
                <a:spcPts val="600"/>
              </a:spcBef>
              <a:defRPr/>
            </a:pPr>
            <a:r>
              <a:rPr lang="en-US" altLang="en-US" sz="2400" dirty="0"/>
              <a:t>				at 10:00 a.m.</a:t>
            </a:r>
          </a:p>
          <a:p>
            <a:pPr marL="0" indent="0" algn="just">
              <a:spcBef>
                <a:spcPts val="600"/>
              </a:spcBef>
              <a:defRPr/>
            </a:pPr>
            <a:endParaRPr lang="en-US" altLang="en-US" sz="2400" dirty="0"/>
          </a:p>
          <a:p>
            <a:pPr marL="0" indent="0" algn="just">
              <a:spcBef>
                <a:spcPts val="600"/>
              </a:spcBef>
              <a:defRPr/>
            </a:pPr>
            <a:r>
              <a:rPr lang="en-US" altLang="en-US" sz="2400" dirty="0"/>
              <a:t>Written Inquiries Due	July 2, 2026</a:t>
            </a:r>
          </a:p>
          <a:p>
            <a:pPr marL="0" indent="0" algn="just">
              <a:spcBef>
                <a:spcPts val="600"/>
              </a:spcBef>
              <a:defRPr/>
            </a:pPr>
            <a:r>
              <a:rPr lang="en-US" altLang="en-US" sz="2400" dirty="0"/>
              <a:t>				at 2:00 p.m.</a:t>
            </a:r>
          </a:p>
          <a:p>
            <a:pPr marL="0" indent="0" algn="just">
              <a:spcBef>
                <a:spcPts val="600"/>
              </a:spcBef>
              <a:defRPr/>
            </a:pPr>
            <a:r>
              <a:rPr lang="en-US" altLang="en-US" sz="2400" dirty="0"/>
              <a:t>				to City’s Procurement Portal</a:t>
            </a:r>
          </a:p>
          <a:p>
            <a:pPr marL="0" indent="0" algn="just">
              <a:spcBef>
                <a:spcPts val="600"/>
              </a:spcBef>
              <a:defRPr/>
            </a:pPr>
            <a:endParaRPr lang="en-US" altLang="en-US" sz="2400" dirty="0"/>
          </a:p>
          <a:p>
            <a:pPr marL="0" indent="0" algn="just">
              <a:spcBef>
                <a:spcPts val="600"/>
              </a:spcBef>
              <a:defRPr/>
            </a:pPr>
            <a:r>
              <a:rPr lang="en-US" altLang="en-US" sz="2400" dirty="0"/>
              <a:t>Offer Due Date		July 23, 2026</a:t>
            </a:r>
          </a:p>
          <a:p>
            <a:pPr marL="0" indent="0" algn="just">
              <a:spcBef>
                <a:spcPts val="600"/>
              </a:spcBef>
              <a:defRPr/>
            </a:pPr>
            <a:r>
              <a:rPr lang="en-US" altLang="en-US" sz="2400" dirty="0"/>
              <a:t>				at 2:00 p.m.</a:t>
            </a:r>
          </a:p>
          <a:p>
            <a:pPr marL="0" indent="0" algn="just">
              <a:spcBef>
                <a:spcPts val="600"/>
              </a:spcBef>
              <a:defRPr/>
            </a:pPr>
            <a:r>
              <a:rPr lang="en-US" altLang="en-US" sz="2400" dirty="0"/>
              <a:t>				to City’s Procurement Portal</a:t>
            </a:r>
          </a:p>
          <a:p>
            <a:pPr marL="0" indent="0" algn="just">
              <a:spcBef>
                <a:spcPts val="600"/>
              </a:spcBef>
              <a:defRPr/>
            </a:pPr>
            <a:r>
              <a:rPr lang="en-US" altLang="en-US" sz="2400" dirty="0">
                <a:solidFill>
                  <a:srgbClr val="FF0000"/>
                </a:solidFill>
              </a:rPr>
              <a:t>				</a:t>
            </a:r>
          </a:p>
          <a:p>
            <a:pPr algn="just">
              <a:defRPr/>
            </a:pPr>
            <a:endParaRPr lang="en-US" altLang="en-US" dirty="0"/>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F9FA2-698C-1333-D268-50FB4927B7A6}"/>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Agenda</a:t>
            </a:r>
            <a:endParaRPr lang="en-US" dirty="0"/>
          </a:p>
        </p:txBody>
      </p:sp>
      <p:sp>
        <p:nvSpPr>
          <p:cNvPr id="37891" name="Content Placeholder 2">
            <a:extLst>
              <a:ext uri="{FF2B5EF4-FFF2-40B4-BE49-F238E27FC236}">
                <a16:creationId xmlns:a16="http://schemas.microsoft.com/office/drawing/2014/main" id="{5B8160D5-A4B1-295E-03E0-CD545DEFC501}"/>
              </a:ext>
            </a:extLst>
          </p:cNvPr>
          <p:cNvSpPr>
            <a:spLocks noGrp="1" noChangeArrowheads="1"/>
          </p:cNvSpPr>
          <p:nvPr>
            <p:ph idx="1"/>
          </p:nvPr>
        </p:nvSpPr>
        <p:spPr>
          <a:xfrm>
            <a:off x="1727200" y="1600200"/>
            <a:ext cx="9855200" cy="4525963"/>
          </a:xfrm>
        </p:spPr>
        <p:txBody>
          <a:bodyPr/>
          <a:lstStyle/>
          <a:p>
            <a:pPr marL="0" indent="0" algn="ctr">
              <a:spcBef>
                <a:spcPts val="600"/>
              </a:spcBef>
            </a:pPr>
            <a:r>
              <a:rPr lang="en-US" altLang="en-US" sz="2200" dirty="0"/>
              <a:t>IFB-26-FMD-0303 </a:t>
            </a:r>
          </a:p>
          <a:p>
            <a:pPr marL="0" indent="0" algn="ctr">
              <a:spcBef>
                <a:spcPts val="600"/>
              </a:spcBef>
            </a:pPr>
            <a:r>
              <a:rPr lang="en-US" altLang="en-US" sz="2200" dirty="0"/>
              <a:t>Roofing Analysis and Consulting Services</a:t>
            </a:r>
          </a:p>
          <a:p>
            <a:pPr marL="0" indent="0" algn="ctr">
              <a:spcBef>
                <a:spcPts val="600"/>
              </a:spcBef>
            </a:pPr>
            <a:endParaRPr lang="en-US" altLang="en-US" sz="2200" dirty="0"/>
          </a:p>
          <a:p>
            <a:pPr marL="0" indent="0" algn="just">
              <a:spcBef>
                <a:spcPts val="600"/>
              </a:spcBef>
              <a:buFontTx/>
              <a:buAutoNum type="arabicPeriod"/>
            </a:pPr>
            <a:r>
              <a:rPr lang="en-US" altLang="en-US" sz="2200" dirty="0"/>
              <a:t>Review Solicitation Transparency Policy</a:t>
            </a:r>
          </a:p>
          <a:p>
            <a:pPr marL="0" indent="0" algn="just">
              <a:spcBef>
                <a:spcPts val="600"/>
              </a:spcBef>
              <a:buFontTx/>
              <a:buAutoNum type="arabicPeriod"/>
            </a:pPr>
            <a:r>
              <a:rPr lang="en-US" altLang="en-US" sz="2200" dirty="0"/>
              <a:t>Review City’s Vendor Self-Registration Requirements</a:t>
            </a:r>
          </a:p>
          <a:p>
            <a:pPr marL="0" indent="0" algn="just">
              <a:spcBef>
                <a:spcPts val="600"/>
              </a:spcBef>
              <a:buFontTx/>
              <a:buAutoNum type="arabicPeriod"/>
            </a:pPr>
            <a:r>
              <a:rPr lang="en-US" altLang="en-US" sz="2200" dirty="0"/>
              <a:t>Review Solicitation Instructions</a:t>
            </a:r>
          </a:p>
          <a:p>
            <a:pPr marL="0" indent="0" algn="just">
              <a:spcBef>
                <a:spcPts val="600"/>
              </a:spcBef>
              <a:buFontTx/>
              <a:buAutoNum type="arabicPeriod"/>
            </a:pPr>
            <a:r>
              <a:rPr lang="en-US" altLang="en-US" sz="2200" dirty="0"/>
              <a:t>Review the Scope of Work</a:t>
            </a:r>
          </a:p>
          <a:p>
            <a:pPr marL="0" indent="0" algn="just">
              <a:spcBef>
                <a:spcPts val="600"/>
              </a:spcBef>
              <a:buFontTx/>
              <a:buAutoNum type="arabicPeriod"/>
            </a:pPr>
            <a:r>
              <a:rPr lang="en-US" altLang="en-US" sz="2200" dirty="0"/>
              <a:t>Review Offer Evaluation Criteria</a:t>
            </a:r>
          </a:p>
          <a:p>
            <a:pPr marL="0" indent="0" algn="just">
              <a:spcBef>
                <a:spcPts val="600"/>
              </a:spcBef>
              <a:buFontTx/>
              <a:buAutoNum type="arabicPeriod"/>
            </a:pPr>
            <a:r>
              <a:rPr lang="en-US" altLang="en-US" sz="2200" dirty="0"/>
              <a:t>Review Special Terms and Conditions</a:t>
            </a:r>
          </a:p>
          <a:p>
            <a:pPr marL="0" indent="0" algn="just">
              <a:spcBef>
                <a:spcPts val="600"/>
              </a:spcBef>
              <a:buFontTx/>
              <a:buAutoNum type="arabicPeriod"/>
            </a:pPr>
            <a:r>
              <a:rPr lang="en-US" altLang="en-US" sz="2200" dirty="0"/>
              <a:t>Review Insurance and Indemnification Requirements</a:t>
            </a:r>
          </a:p>
          <a:p>
            <a:pPr marL="0" indent="0" algn="just">
              <a:spcBef>
                <a:spcPts val="600"/>
              </a:spcBef>
              <a:buFontTx/>
              <a:buAutoNum type="arabicPeriod"/>
            </a:pPr>
            <a:r>
              <a:rPr lang="en-US" altLang="en-US" sz="2200" dirty="0"/>
              <a:t>Review Submittal Requirements</a:t>
            </a:r>
          </a:p>
          <a:p>
            <a:pPr marL="0" indent="0"/>
            <a:endParaRPr lang="en-US" altLang="en-US" dirty="0"/>
          </a:p>
        </p:txBody>
      </p:sp>
    </p:spTree>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EA0E7-1119-1FDD-6CF6-2BFFF236EF82}"/>
              </a:ext>
            </a:extLst>
          </p:cNvPr>
          <p:cNvSpPr>
            <a:spLocks noGrp="1"/>
          </p:cNvSpPr>
          <p:nvPr>
            <p:ph type="title"/>
          </p:nvPr>
        </p:nvSpPr>
        <p:spPr/>
        <p:txBody>
          <a:bodyPr/>
          <a:lstStyle/>
          <a:p>
            <a:pPr algn="ctr"/>
            <a:r>
              <a:rPr lang="en-US" sz="4400" dirty="0"/>
              <a:t>Solicitation Transparency Policy</a:t>
            </a:r>
          </a:p>
        </p:txBody>
      </p:sp>
      <p:sp>
        <p:nvSpPr>
          <p:cNvPr id="3" name="Content Placeholder 2">
            <a:extLst>
              <a:ext uri="{FF2B5EF4-FFF2-40B4-BE49-F238E27FC236}">
                <a16:creationId xmlns:a16="http://schemas.microsoft.com/office/drawing/2014/main" id="{0F3F089D-36F2-D602-9D55-3821B2926A67}"/>
              </a:ext>
            </a:extLst>
          </p:cNvPr>
          <p:cNvSpPr>
            <a:spLocks noGrp="1"/>
          </p:cNvSpPr>
          <p:nvPr>
            <p:ph idx="1"/>
          </p:nvPr>
        </p:nvSpPr>
        <p:spPr>
          <a:xfrm>
            <a:off x="1727200" y="1600200"/>
            <a:ext cx="9855200" cy="4525963"/>
          </a:xfrm>
        </p:spPr>
        <p:txBody>
          <a:bodyPr/>
          <a:lstStyle/>
          <a:p>
            <a:pPr algn="ctr"/>
            <a:r>
              <a:rPr lang="en-US" sz="2400" dirty="0">
                <a:hlinkClick r:id="rId3"/>
              </a:rPr>
              <a:t>Phoenix City Code, Chapter 43, Section 43-36</a:t>
            </a:r>
            <a:endParaRPr lang="en-US" sz="2400" dirty="0"/>
          </a:p>
          <a:p>
            <a:pPr algn="ctr"/>
            <a:r>
              <a:rPr lang="en-US" dirty="0">
                <a:solidFill>
                  <a:srgbClr val="FF0000"/>
                </a:solidFill>
              </a:rPr>
              <a:t> </a:t>
            </a:r>
          </a:p>
          <a:p>
            <a:pPr algn="just">
              <a:buFont typeface="Wingdings" panose="05000000000000000000" pitchFamily="2" charset="2"/>
              <a:buChar char="§"/>
            </a:pPr>
            <a:r>
              <a:rPr lang="en-US" dirty="0"/>
              <a:t>Effective: </a:t>
            </a:r>
            <a:r>
              <a:rPr lang="en-US" dirty="0">
                <a:solidFill>
                  <a:srgbClr val="FF0000"/>
                </a:solidFill>
              </a:rPr>
              <a:t>June 18, 2026 </a:t>
            </a:r>
            <a:r>
              <a:rPr lang="en-US" dirty="0"/>
              <a:t>until contract award by City Council.</a:t>
            </a:r>
          </a:p>
          <a:p>
            <a:pPr algn="just">
              <a:buFont typeface="Wingdings" panose="05000000000000000000" pitchFamily="2" charset="2"/>
              <a:buChar char="§"/>
            </a:pPr>
            <a:r>
              <a:rPr lang="en-US" dirty="0"/>
              <a:t>Offerors and their representatives shall only discuss matters of this solicitation, including questions, with the Procurement Officer.</a:t>
            </a:r>
          </a:p>
          <a:p>
            <a:pPr algn="just">
              <a:buFont typeface="Wingdings" panose="05000000000000000000" pitchFamily="2" charset="2"/>
              <a:buChar char="§"/>
            </a:pPr>
            <a:r>
              <a:rPr lang="en-US" dirty="0"/>
              <a:t>Discussions regarding this solicitation with the Mayor, any members of City Council, the City Manager, any Deputy City Manager, or any department director directly associated with this solicitation (including in each case their assigned staff), may </a:t>
            </a:r>
            <a:r>
              <a:rPr lang="en-US" u="sng" dirty="0"/>
              <a:t>only</a:t>
            </a:r>
            <a:r>
              <a:rPr lang="en-US" dirty="0"/>
              <a:t> occur at a public meeting, posted under Arizona Statutes,  and </a:t>
            </a:r>
            <a:r>
              <a:rPr lang="en-US" u="sng" dirty="0"/>
              <a:t>only</a:t>
            </a:r>
            <a:r>
              <a:rPr lang="en-US" dirty="0"/>
              <a:t> as requested through the Procurement Officer.</a:t>
            </a:r>
          </a:p>
          <a:p>
            <a:pPr algn="just">
              <a:buFont typeface="Wingdings" panose="05000000000000000000" pitchFamily="2" charset="2"/>
              <a:buChar char="§"/>
            </a:pPr>
            <a:r>
              <a:rPr lang="en-US" dirty="0"/>
              <a:t>Offerors may continue to transact business that is unrelated to this solicitation with City staff but shall not discuss this solicitation with those City staff.</a:t>
            </a:r>
          </a:p>
          <a:p>
            <a:pPr>
              <a:buFont typeface="Wingdings" panose="05000000000000000000" pitchFamily="2" charset="2"/>
              <a:buChar char="§"/>
            </a:pPr>
            <a:endParaRPr lang="en-US" dirty="0"/>
          </a:p>
          <a:p>
            <a:pPr marL="0" indent="0" algn="ctr"/>
            <a:r>
              <a:rPr lang="en-US" dirty="0">
                <a:solidFill>
                  <a:srgbClr val="FF0000"/>
                </a:solidFill>
              </a:rPr>
              <a:t>OFFERORS THAT VIOLATE THIS POLICY WILL BE DISQUALIFIED</a:t>
            </a:r>
          </a:p>
        </p:txBody>
      </p:sp>
    </p:spTree>
    <p:extLst>
      <p:ext uri="{BB962C8B-B14F-4D97-AF65-F5344CB8AC3E}">
        <p14:creationId xmlns:p14="http://schemas.microsoft.com/office/powerpoint/2010/main" val="85567839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12A1B-CF34-9E01-E206-3A43E6290497}"/>
              </a:ext>
            </a:extLst>
          </p:cNvPr>
          <p:cNvSpPr>
            <a:spLocks noGrp="1"/>
          </p:cNvSpPr>
          <p:nvPr>
            <p:ph type="title"/>
          </p:nvPr>
        </p:nvSpPr>
        <p:spPr/>
        <p:txBody>
          <a:bodyPr/>
          <a:lstStyle/>
          <a:p>
            <a:pPr algn="ctr"/>
            <a:r>
              <a:rPr lang="en-US" sz="3600" dirty="0"/>
              <a:t>City’s Vendor Self-Registration and Notification</a:t>
            </a:r>
          </a:p>
        </p:txBody>
      </p:sp>
      <p:sp>
        <p:nvSpPr>
          <p:cNvPr id="3" name="Content Placeholder 2">
            <a:extLst>
              <a:ext uri="{FF2B5EF4-FFF2-40B4-BE49-F238E27FC236}">
                <a16:creationId xmlns:a16="http://schemas.microsoft.com/office/drawing/2014/main" id="{FA47555A-2750-EE34-DFC2-843089325332}"/>
              </a:ext>
            </a:extLst>
          </p:cNvPr>
          <p:cNvSpPr>
            <a:spLocks noGrp="1"/>
          </p:cNvSpPr>
          <p:nvPr>
            <p:ph idx="1"/>
          </p:nvPr>
        </p:nvSpPr>
        <p:spPr>
          <a:xfrm>
            <a:off x="2960624" y="1600200"/>
            <a:ext cx="7388352" cy="4525963"/>
          </a:xfrm>
        </p:spPr>
        <p:txBody>
          <a:bodyPr/>
          <a:lstStyle/>
          <a:p>
            <a:pPr marL="0" indent="0" algn="just"/>
            <a:r>
              <a:rPr lang="en-US" dirty="0"/>
              <a:t>Vendors must be registered in the City’s Procurement Portal at </a:t>
            </a:r>
            <a:r>
              <a:rPr lang="en-US" dirty="0">
                <a:hlinkClick r:id="rId3"/>
              </a:rPr>
              <a:t>https://procurement.opengov.com/portal/phoenix</a:t>
            </a:r>
            <a:r>
              <a:rPr lang="en-US" dirty="0"/>
              <a:t> to respond to solicitations and access procurement information.</a:t>
            </a:r>
          </a:p>
          <a:p>
            <a:pPr marL="0" indent="0" algn="just"/>
            <a:endParaRPr lang="en-US" dirty="0"/>
          </a:p>
          <a:p>
            <a:pPr marL="0" indent="0" algn="just"/>
            <a:r>
              <a:rPr lang="en-US" dirty="0"/>
              <a:t>Vendors must also be registered in the City’s </a:t>
            </a:r>
            <a:r>
              <a:rPr lang="en-US" dirty="0" err="1"/>
              <a:t>procurePHX</a:t>
            </a:r>
            <a:r>
              <a:rPr lang="en-US" dirty="0"/>
              <a:t> Self-Registration System at </a:t>
            </a:r>
            <a:r>
              <a:rPr lang="en-US" dirty="0">
                <a:hlinkClick r:id="rId4"/>
              </a:rPr>
              <a:t>https://www.phoenix.gov/procure</a:t>
            </a:r>
            <a:r>
              <a:rPr lang="en-US" dirty="0"/>
              <a:t> prior to contract execution.</a:t>
            </a:r>
          </a:p>
          <a:p>
            <a:pPr marL="0" indent="0" algn="just"/>
            <a:endParaRPr lang="en-US" dirty="0"/>
          </a:p>
          <a:p>
            <a:pPr marL="0" indent="0" algn="just"/>
            <a:r>
              <a:rPr lang="en-US" dirty="0"/>
              <a:t>The City may, at its sole discretion, reject any offer from an Offeror who has not registered.</a:t>
            </a:r>
          </a:p>
          <a:p>
            <a:pPr marL="0" indent="0" algn="just"/>
            <a:endParaRPr lang="en-US" dirty="0"/>
          </a:p>
          <a:p>
            <a:pPr marL="0" indent="0" algn="just"/>
            <a:endParaRPr lang="en-US" dirty="0"/>
          </a:p>
        </p:txBody>
      </p:sp>
    </p:spTree>
    <p:extLst>
      <p:ext uri="{BB962C8B-B14F-4D97-AF65-F5344CB8AC3E}">
        <p14:creationId xmlns:p14="http://schemas.microsoft.com/office/powerpoint/2010/main" val="384988005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D145-5DE3-D640-4A17-9D92BE0C2166}"/>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Solicitation Instructions</a:t>
            </a:r>
            <a:endParaRPr lang="en-US" dirty="0"/>
          </a:p>
        </p:txBody>
      </p:sp>
      <p:sp>
        <p:nvSpPr>
          <p:cNvPr id="32771" name="Content Placeholder 2">
            <a:extLst>
              <a:ext uri="{FF2B5EF4-FFF2-40B4-BE49-F238E27FC236}">
                <a16:creationId xmlns:a16="http://schemas.microsoft.com/office/drawing/2014/main" id="{81EEEADB-A88E-13B2-21ED-1DD775119F7E}"/>
              </a:ext>
            </a:extLst>
          </p:cNvPr>
          <p:cNvSpPr>
            <a:spLocks noGrp="1"/>
          </p:cNvSpPr>
          <p:nvPr>
            <p:ph idx="1"/>
          </p:nvPr>
        </p:nvSpPr>
        <p:spPr>
          <a:xfrm>
            <a:off x="2959100" y="1600200"/>
            <a:ext cx="8775700" cy="4525962"/>
          </a:xfrm>
        </p:spPr>
        <p:txBody>
          <a:bodyPr/>
          <a:lstStyle/>
          <a:p>
            <a:pPr marL="457200" indent="-457200" algn="just">
              <a:spcBef>
                <a:spcPts val="600"/>
              </a:spcBef>
              <a:buFont typeface="Wingdings" panose="05000000000000000000" pitchFamily="2" charset="2"/>
              <a:buChar char="§"/>
              <a:defRPr/>
            </a:pPr>
            <a:r>
              <a:rPr lang="en-US" altLang="en-US" dirty="0"/>
              <a:t>All written inquiries are due </a:t>
            </a:r>
            <a:r>
              <a:rPr lang="en-US" altLang="en-US" dirty="0">
                <a:solidFill>
                  <a:srgbClr val="FF0000"/>
                </a:solidFill>
              </a:rPr>
              <a:t>July 2, 2026 at 2:00 p.m. </a:t>
            </a:r>
            <a:r>
              <a:rPr lang="en-US" altLang="en-US" dirty="0"/>
              <a:t>to the City’s Procurement Portal.</a:t>
            </a:r>
          </a:p>
          <a:p>
            <a:pPr marL="457200" indent="-457200" algn="just">
              <a:spcBef>
                <a:spcPts val="600"/>
              </a:spcBef>
              <a:buFont typeface="Wingdings" panose="05000000000000000000" pitchFamily="2" charset="2"/>
              <a:buChar char="§"/>
              <a:defRPr/>
            </a:pPr>
            <a:r>
              <a:rPr lang="en-US" altLang="en-US" dirty="0"/>
              <a:t>The City will not be responsible for oral instructions made by employees or officers; any changes will be in the form of solicitation addenda.</a:t>
            </a:r>
          </a:p>
          <a:p>
            <a:pPr marL="457200" indent="-457200" algn="just">
              <a:spcBef>
                <a:spcPts val="600"/>
              </a:spcBef>
              <a:buFont typeface="Wingdings" panose="05000000000000000000" pitchFamily="2" charset="2"/>
              <a:buChar char="§"/>
              <a:defRPr/>
            </a:pPr>
            <a:r>
              <a:rPr lang="en-US" altLang="en-US" dirty="0"/>
              <a:t>Businesses </a:t>
            </a:r>
            <a:r>
              <a:rPr lang="en-US" altLang="en-US" b="1" i="1" dirty="0"/>
              <a:t>must</a:t>
            </a:r>
            <a:r>
              <a:rPr lang="en-US" altLang="en-US" dirty="0"/>
              <a:t> be registered with the Arizona Corporation Commission (this is checked).</a:t>
            </a:r>
          </a:p>
          <a:p>
            <a:pPr marL="457200" indent="-457200" algn="just">
              <a:spcBef>
                <a:spcPts val="600"/>
              </a:spcBef>
              <a:buFont typeface="Wingdings" panose="05000000000000000000" pitchFamily="2" charset="2"/>
              <a:buChar char="§"/>
              <a:defRPr/>
            </a:pPr>
            <a:r>
              <a:rPr lang="en-US" altLang="en-US" dirty="0"/>
              <a:t>Offeror must read the entire solicitation and accept all terms and conditions without exception. The City encourages Offerors to send inquiries to the Procurement Officer rather than including exceptions in their Offer.</a:t>
            </a:r>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10BBB-91F5-C9EC-3924-3542C16B73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A4CF17-9FC9-FBA3-C442-30FE4C537179}"/>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Scope of Work</a:t>
            </a:r>
            <a:endParaRPr lang="en-US" dirty="0"/>
          </a:p>
        </p:txBody>
      </p:sp>
      <p:sp>
        <p:nvSpPr>
          <p:cNvPr id="32771" name="Content Placeholder 2">
            <a:extLst>
              <a:ext uri="{FF2B5EF4-FFF2-40B4-BE49-F238E27FC236}">
                <a16:creationId xmlns:a16="http://schemas.microsoft.com/office/drawing/2014/main" id="{6DEF92C5-5BEF-99B6-7A3C-A396C2B008F7}"/>
              </a:ext>
            </a:extLst>
          </p:cNvPr>
          <p:cNvSpPr>
            <a:spLocks noGrp="1"/>
          </p:cNvSpPr>
          <p:nvPr>
            <p:ph idx="1"/>
          </p:nvPr>
        </p:nvSpPr>
        <p:spPr>
          <a:xfrm>
            <a:off x="1981200" y="1417638"/>
            <a:ext cx="9982200" cy="4724400"/>
          </a:xfrm>
        </p:spPr>
        <p:txBody>
          <a:bodyPr/>
          <a:lstStyle/>
          <a:p>
            <a:pPr marL="457200" indent="-457200" algn="just">
              <a:spcBef>
                <a:spcPts val="600"/>
              </a:spcBef>
              <a:buFont typeface="Wingdings" panose="05000000000000000000" pitchFamily="2" charset="2"/>
              <a:buChar char="§"/>
              <a:defRPr/>
            </a:pPr>
            <a:r>
              <a:rPr lang="en-US" dirty="0"/>
              <a:t>The City of Phoenix, the city owns, and leases approximately 860 buildings located throughout Phoenix metropolitan area, managed by the Public Works Department. The City is seeking to establish one or more contract(s) to provide comprehensive roofing consulting services for city-owned buildings</a:t>
            </a:r>
          </a:p>
          <a:p>
            <a:pPr marL="0" indent="0" algn="just">
              <a:spcBef>
                <a:spcPts val="600"/>
              </a:spcBef>
              <a:defRPr/>
            </a:pPr>
            <a:endParaRPr lang="en-US" altLang="en-US" dirty="0"/>
          </a:p>
          <a:p>
            <a:pPr marL="457200" indent="-457200" algn="just">
              <a:spcBef>
                <a:spcPts val="600"/>
              </a:spcBef>
              <a:buFont typeface="Wingdings" panose="05000000000000000000" pitchFamily="2" charset="2"/>
              <a:buChar char="§"/>
              <a:defRPr/>
            </a:pPr>
            <a:r>
              <a:rPr lang="en-US" dirty="0"/>
              <a:t>The Contractor shall perform on-site professional consultation services that are typically provided during normal industry practices but not specifically mentioned herein including, specialized roof surveys, assessments, diagnostic testing, inspections and technical reporting, quality assurance, verification and validation of roofing repairs.</a:t>
            </a:r>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r>
              <a:rPr lang="en-US" dirty="0"/>
              <a:t>The Contractor shall produce a comprehensive Building Assessment and Evaluation (BASE) Study and Specification Document.</a:t>
            </a:r>
          </a:p>
          <a:p>
            <a:pPr marL="0" indent="0" algn="just">
              <a:spcBef>
                <a:spcPts val="600"/>
              </a:spcBef>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extLst>
      <p:ext uri="{BB962C8B-B14F-4D97-AF65-F5344CB8AC3E}">
        <p14:creationId xmlns:p14="http://schemas.microsoft.com/office/powerpoint/2010/main" val="1574037189"/>
      </p:ext>
    </p:extLst>
  </p:cSld>
  <p:clrMapOvr>
    <a:masterClrMapping/>
  </p:clrMapOvr>
  <p:transition spd="slow">
    <p:wipe/>
  </p:transition>
</p:sld>
</file>

<file path=ppt/theme/theme1.xml><?xml version="1.0" encoding="utf-8"?>
<a:theme xmlns:a="http://schemas.openxmlformats.org/drawingml/2006/main" name="PIO City of Phoenix PowerPoint Master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ue 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itle and Content Slid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07C013BE4218147A4521385A9327783" ma:contentTypeVersion="22" ma:contentTypeDescription="Create a new document." ma:contentTypeScope="" ma:versionID="a6f28a4046d413b97aa59dd3b19cf5d3">
  <xsd:schema xmlns:xsd="http://www.w3.org/2001/XMLSchema" xmlns:xs="http://www.w3.org/2001/XMLSchema" xmlns:p="http://schemas.microsoft.com/office/2006/metadata/properties" xmlns:ns1="http://schemas.microsoft.com/sharepoint/v3" xmlns:ns3="0f83876e-30c9-45bd-8369-839bda914388" xmlns:ns4="b3d142f9-56d5-47bc-a601-b7e513bfb434" xmlns:ns5="03620f61-ccec-491a-b708-52690e436214" xmlns:ns6="63106958-f7be-47b6-8365-e5a3990f3cc9" targetNamespace="http://schemas.microsoft.com/office/2006/metadata/properties" ma:root="true" ma:fieldsID="cd55952f3361e84ad5068d74f37448b5" ns1:_="" ns3:_="" ns4:_="" ns5:_="" ns6:_="">
    <xsd:import namespace="http://schemas.microsoft.com/sharepoint/v3"/>
    <xsd:import namespace="0f83876e-30c9-45bd-8369-839bda914388"/>
    <xsd:import namespace="b3d142f9-56d5-47bc-a601-b7e513bfb434"/>
    <xsd:import namespace="03620f61-ccec-491a-b708-52690e436214"/>
    <xsd:import namespace="63106958-f7be-47b6-8365-e5a3990f3cc9"/>
    <xsd:element name="properties">
      <xsd:complexType>
        <xsd:sequence>
          <xsd:element name="documentManagement">
            <xsd:complexType>
              <xsd:all>
                <xsd:element ref="ns4:LinkOrder" minOccurs="0"/>
                <xsd:element ref="ns1:PublishingStartDate" minOccurs="0"/>
                <xsd:element ref="ns1:PublishingExpirationDate" minOccurs="0"/>
                <xsd:element ref="ns3:d913b559bcaa43e5a5cf19debaf19ee5" minOccurs="0"/>
                <xsd:element ref="ns4:TaxCatchAll" minOccurs="0"/>
                <xsd:element ref="ns4:TaxKeywordTaxHTField" minOccurs="0"/>
                <xsd:element ref="ns3:pb05db7db1104e46ac803704f178aec8" minOccurs="0"/>
                <xsd:element ref="ns5:MediaServiceMetadata" minOccurs="0"/>
                <xsd:element ref="ns5:MediaServiceFastMetadata" minOccurs="0"/>
                <xsd:element ref="ns6:SharedWithUsers" minOccurs="0"/>
                <xsd:element ref="ns6:SharedWithDetails" minOccurs="0"/>
                <xsd:element ref="ns5:MediaServiceObjectDetectorVersions" minOccurs="0"/>
                <xsd:element ref="ns5:MediaServiceSearchProperties" minOccurs="0"/>
                <xsd:element ref="ns5:MediaServiceDateTaken" minOccurs="0"/>
                <xsd:element ref="ns5:MediaServiceGenerationTime" minOccurs="0"/>
                <xsd:element ref="ns5:MediaServiceEventHashCode" minOccurs="0"/>
                <xsd:element ref="ns5: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f83876e-30c9-45bd-8369-839bda914388" elementFormDefault="qualified">
    <xsd:import namespace="http://schemas.microsoft.com/office/2006/documentManagement/types"/>
    <xsd:import namespace="http://schemas.microsoft.com/office/infopath/2007/PartnerControls"/>
    <xsd:element name="d913b559bcaa43e5a5cf19debaf19ee5" ma:index="11" nillable="true" ma:taxonomy="true" ma:internalName="d913b559bcaa43e5a5cf19debaf19ee5" ma:taxonomyFieldName="Organization" ma:displayName="Organization" ma:readOnly="false" ma:default="" ma:fieldId="{d913b559-bcaa-43e5-a5cf-19debaf19ee5}" ma:taxonomyMulti="true" ma:sspId="482c8cc6-f2cb-4a6a-9415-1710ca3b2227" ma:termSetId="fc092244-d94d-4d3c-a332-e6b6466a4272" ma:anchorId="00000000-0000-0000-0000-000000000000" ma:open="false" ma:isKeyword="false">
      <xsd:complexType>
        <xsd:sequence>
          <xsd:element ref="pc:Terms" minOccurs="0" maxOccurs="1"/>
        </xsd:sequence>
      </xsd:complexType>
    </xsd:element>
    <xsd:element name="pb05db7db1104e46ac803704f178aec8" ma:index="16" nillable="true" ma:taxonomy="true" ma:internalName="pb05db7db1104e46ac803704f178aec8" ma:taxonomyFieldName="Topics" ma:displayName="Topics" ma:readOnly="false" ma:default="" ma:fieldId="{9b05db7d-b110-4e46-ac80-3704f178aec8}" ma:taxonomyMulti="true" ma:sspId="482c8cc6-f2cb-4a6a-9415-1710ca3b2227" ma:termSetId="0097e9cc-b923-47c6-b097-abe1e2ea333a"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3d142f9-56d5-47bc-a601-b7e513bfb434" elementFormDefault="qualified">
    <xsd:import namespace="http://schemas.microsoft.com/office/2006/documentManagement/types"/>
    <xsd:import namespace="http://schemas.microsoft.com/office/infopath/2007/PartnerControls"/>
    <xsd:element name="LinkOrder" ma:index="6" nillable="true" ma:displayName="LinkOrder" ma:decimals="0" ma:internalName="LinkOrder" ma:readOnly="false">
      <xsd:simpleType>
        <xsd:restriction base="dms:Number"/>
      </xsd:simpleType>
    </xsd:element>
    <xsd:element name="TaxCatchAll" ma:index="12" nillable="true" ma:displayName="Taxonomy Catch All Column" ma:hidden="true" ma:list="{531a7ecc-b98c-4592-bd07-99b292fafb5a}" ma:internalName="TaxCatchAll" ma:readOnly="false" ma:showField="CatchAllData" ma:web="7ee33647-bd87-47e3-8c88-c58584b8539b">
      <xsd:complexType>
        <xsd:complexContent>
          <xsd:extension base="dms:MultiChoiceLookup">
            <xsd:sequence>
              <xsd:element name="Value" type="dms:Lookup" maxOccurs="unbounded" minOccurs="0" nillable="true"/>
            </xsd:sequence>
          </xsd:extension>
        </xsd:complexContent>
      </xsd:complexType>
    </xsd:element>
    <xsd:element name="TaxKeywordTaxHTField" ma:index="14" nillable="true" ma:taxonomy="true" ma:internalName="TaxKeywordTaxHTField" ma:taxonomyFieldName="TaxKeyword" ma:displayName="Enterprise Keywords" ma:readOnly="false" ma:fieldId="{23f27201-bee3-471e-b2e7-b64fd8b7ca38}" ma:taxonomyMulti="true" ma:sspId="482c8cc6-f2cb-4a6a-9415-1710ca3b2227"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3620f61-ccec-491a-b708-52690e436214" elementFormDefault="qualified">
    <xsd:import namespace="http://schemas.microsoft.com/office/2006/documentManagement/types"/>
    <xsd:import namespace="http://schemas.microsoft.com/office/infopath/2007/PartnerControls"/>
    <xsd:element name="MediaServiceMetadata" ma:index="18" nillable="true" ma:displayName="MediaServiceMetadata" ma:hidden="true" ma:internalName="MediaServiceMetadata" ma:readOnly="true">
      <xsd:simpleType>
        <xsd:restriction base="dms:Note"/>
      </xsd:simpleType>
    </xsd:element>
    <xsd:element name="MediaServiceFastMetadata" ma:index="19" nillable="true" ma:displayName="MediaServiceFastMetadata" ma:hidden="true" ma:internalName="MediaServiceFastMetadata"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DateTaken" ma:index="25" nillable="true" ma:displayName="MediaServiceDateTaken" ma:hidden="true" ma:indexed="true" ma:internalName="MediaServiceDateTaken" ma:readOnly="true">
      <xsd:simpleType>
        <xsd:restriction base="dms:Text"/>
      </xsd:simpleType>
    </xsd:element>
    <xsd:element name="MediaServiceGenerationTime" ma:index="26" nillable="true" ma:displayName="MediaServiceGenerationTime" ma:hidden="true" ma:internalName="MediaServiceGenerationTime" ma:readOnly="true">
      <xsd:simpleType>
        <xsd:restriction base="dms:Text"/>
      </xsd:simpleType>
    </xsd:element>
    <xsd:element name="MediaServiceEventHashCode" ma:index="27" nillable="true" ma:displayName="MediaServiceEventHashCode" ma:hidden="true" ma:internalName="MediaServiceEventHashCode" ma:readOnly="true">
      <xsd:simpleType>
        <xsd:restriction base="dms:Text"/>
      </xsd:simpleType>
    </xsd:element>
    <xsd:element name="MediaLengthInSeconds" ma:index="2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3106958-f7be-47b6-8365-e5a3990f3cc9" elementFormDefault="qualified">
    <xsd:import namespace="http://schemas.microsoft.com/office/2006/documentManagement/types"/>
    <xsd:import namespace="http://schemas.microsoft.com/office/infopath/2007/PartnerControls"/>
    <xsd:element name="SharedWithUsers" ma:index="2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hidden="true" ma:internalName="SharedWithDetail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ma:index="2" ma:displayName="Category"/>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xmlns:pc="http://schemas.microsoft.com/office/infopath/2007/PartnerControls">
  <documentManagement>
    <TaxCatchAll xmlns="b3d142f9-56d5-47bc-a601-b7e513bfb434">
      <Value>132</Value>
    </TaxCatchAll>
    <SharedWithUsers xmlns="63106958-f7be-47b6-8365-e5a3990f3cc9">
      <UserInfo>
        <DisplayName/>
        <AccountId xsi:nil="true"/>
        <AccountType/>
      </UserInfo>
    </SharedWithUsers>
    <d913b559bcaa43e5a5cf19debaf19ee5 xmlns="0f83876e-30c9-45bd-8369-839bda914388">
      <Terms xmlns="http://schemas.microsoft.com/office/infopath/2007/PartnerControls"/>
    </d913b559bcaa43e5a5cf19debaf19ee5>
    <pb05db7db1104e46ac803704f178aec8 xmlns="0f83876e-30c9-45bd-8369-839bda914388">
      <Terms xmlns="http://schemas.microsoft.com/office/infopath/2007/PartnerControls">
        <TermInfo xmlns="http://schemas.microsoft.com/office/infopath/2007/PartnerControls">
          <TermName xmlns="http://schemas.microsoft.com/office/infopath/2007/PartnerControls">Procurement Playbook</TermName>
          <TermId xmlns="http://schemas.microsoft.com/office/infopath/2007/PartnerControls">39317495-094c-4fde-85ce-1f4577520118</TermId>
        </TermInfo>
      </Terms>
    </pb05db7db1104e46ac803704f178aec8>
    <PublishingExpirationDate xmlns="http://schemas.microsoft.com/sharepoint/v3" xsi:nil="true"/>
    <PublishingStartDate xmlns="http://schemas.microsoft.com/sharepoint/v3" xsi:nil="true"/>
    <LinkOrder xmlns="b3d142f9-56d5-47bc-a601-b7e513bfb434" xsi:nil="true"/>
    <TaxKeywordTaxHTField xmlns="b3d142f9-56d5-47bc-a601-b7e513bfb434">
      <Terms xmlns="http://schemas.microsoft.com/office/infopath/2007/PartnerControls"/>
    </TaxKeywordTaxHTField>
  </documentManagement>
</p:properties>
</file>

<file path=customXml/itemProps1.xml><?xml version="1.0" encoding="utf-8"?>
<ds:datastoreItem xmlns:ds="http://schemas.openxmlformats.org/officeDocument/2006/customXml" ds:itemID="{AED69FFB-1353-4C9C-9C6F-4D6D9C4DC451}">
  <ds:schemaRefs>
    <ds:schemaRef ds:uri="http://schemas.microsoft.com/sharepoint/v3/contenttype/forms"/>
  </ds:schemaRefs>
</ds:datastoreItem>
</file>

<file path=customXml/itemProps2.xml><?xml version="1.0" encoding="utf-8"?>
<ds:datastoreItem xmlns:ds="http://schemas.openxmlformats.org/officeDocument/2006/customXml" ds:itemID="{D8A1D620-E869-4B4D-9C49-98DC4553F4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f83876e-30c9-45bd-8369-839bda914388"/>
    <ds:schemaRef ds:uri="b3d142f9-56d5-47bc-a601-b7e513bfb434"/>
    <ds:schemaRef ds:uri="03620f61-ccec-491a-b708-52690e436214"/>
    <ds:schemaRef ds:uri="63106958-f7be-47b6-8365-e5a3990f3c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4661A70-D116-4059-A46C-397384777C4E}">
  <ds:schemaRefs>
    <ds:schemaRef ds:uri="http://schemas.microsoft.com/office/2006/metadata/longProperties"/>
  </ds:schemaRefs>
</ds:datastoreItem>
</file>

<file path=customXml/itemProps4.xml><?xml version="1.0" encoding="utf-8"?>
<ds:datastoreItem xmlns:ds="http://schemas.openxmlformats.org/officeDocument/2006/customXml" ds:itemID="{A3AF181F-22D5-43C1-936E-80A9E43AA749}">
  <ds:schemaRefs>
    <ds:schemaRef ds:uri="63106958-f7be-47b6-8365-e5a3990f3cc9"/>
    <ds:schemaRef ds:uri="http://schemas.microsoft.com/sharepoint/v3"/>
    <ds:schemaRef ds:uri="http://schemas.microsoft.com/office/2006/metadata/properties"/>
    <ds:schemaRef ds:uri="http://purl.org/dc/terms/"/>
    <ds:schemaRef ds:uri="http://schemas.microsoft.com/office/2006/documentManagement/types"/>
    <ds:schemaRef ds:uri="http://schemas.openxmlformats.org/package/2006/metadata/core-properties"/>
    <ds:schemaRef ds:uri="03620f61-ccec-491a-b708-52690e436214"/>
    <ds:schemaRef ds:uri="http://schemas.microsoft.com/office/infopath/2007/PartnerControls"/>
    <ds:schemaRef ds:uri="http://purl.org/dc/elements/1.1/"/>
    <ds:schemaRef ds:uri="0f83876e-30c9-45bd-8369-839bda914388"/>
    <ds:schemaRef ds:uri="b3d142f9-56d5-47bc-a601-b7e513bfb43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2310</TotalTime>
  <Words>2184</Words>
  <Application>Microsoft Office PowerPoint</Application>
  <PresentationFormat>Widescreen</PresentationFormat>
  <Paragraphs>269</Paragraphs>
  <Slides>18</Slides>
  <Notes>17</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18</vt:i4>
      </vt:variant>
    </vt:vector>
  </HeadingPairs>
  <TitlesOfParts>
    <vt:vector size="26" baseType="lpstr">
      <vt:lpstr>Arial</vt:lpstr>
      <vt:lpstr>Calibri</vt:lpstr>
      <vt:lpstr>Times New Roman</vt:lpstr>
      <vt:lpstr>Wingdings</vt:lpstr>
      <vt:lpstr>PIO City of Phoenix PowerPoint Master Template</vt:lpstr>
      <vt:lpstr>4_Blank Presentation</vt:lpstr>
      <vt:lpstr>Blue PowerPoint</vt:lpstr>
      <vt:lpstr>Title and Content Slide</vt:lpstr>
      <vt:lpstr> IFB-26-FMD-0303 Roofing Analysis and Consulting Services </vt:lpstr>
      <vt:lpstr>PowerPoint Presentation</vt:lpstr>
      <vt:lpstr>Legal Notice</vt:lpstr>
      <vt:lpstr>Key Dates</vt:lpstr>
      <vt:lpstr>Agenda</vt:lpstr>
      <vt:lpstr>Solicitation Transparency Policy</vt:lpstr>
      <vt:lpstr>City’s Vendor Self-Registration and Notification</vt:lpstr>
      <vt:lpstr>Solicitation Instructions</vt:lpstr>
      <vt:lpstr>Scope of Work</vt:lpstr>
      <vt:lpstr>Scope of Work</vt:lpstr>
      <vt:lpstr>Scope of Work</vt:lpstr>
      <vt:lpstr>Scope of Work</vt:lpstr>
      <vt:lpstr>Scope of Work</vt:lpstr>
      <vt:lpstr>Special Terms &amp; Conditions</vt:lpstr>
      <vt:lpstr>Special Terms &amp; Conditions</vt:lpstr>
      <vt:lpstr>Insurance &amp; Indemnification</vt:lpstr>
      <vt:lpstr>Submittals</vt:lpstr>
      <vt:lpstr>Pricing Proposal</vt:lpstr>
    </vt:vector>
  </TitlesOfParts>
  <Company>City of Phoenix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 Pre-Offer Conference Presentation</dc:title>
  <dc:creator>Robyn Sahid</dc:creator>
  <cp:lastModifiedBy>Alvaro De Loera</cp:lastModifiedBy>
  <cp:revision>204</cp:revision>
  <cp:lastPrinted>2021-12-03T17:02:24Z</cp:lastPrinted>
  <dcterms:created xsi:type="dcterms:W3CDTF">2013-11-13T20:58:22Z</dcterms:created>
  <dcterms:modified xsi:type="dcterms:W3CDTF">2026-06-18T21:58:01Z</dcterms:modified>
  <cp:category>Procurement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licitationNumber">
    <vt:lpwstr>428</vt:lpwstr>
  </property>
  <property fmtid="{D5CDD505-2E9C-101B-9397-08002B2CF9AE}" pid="3" name="SolicitationOrder">
    <vt:lpwstr/>
  </property>
  <property fmtid="{D5CDD505-2E9C-101B-9397-08002B2CF9AE}" pid="4" name="TaxCatchAll">
    <vt:lpwstr/>
  </property>
  <property fmtid="{D5CDD505-2E9C-101B-9397-08002B2CF9AE}" pid="5" name="ContentTypeId">
    <vt:lpwstr>0x010100407C013BE4218147A4521385A9327783</vt:lpwstr>
  </property>
  <property fmtid="{D5CDD505-2E9C-101B-9397-08002B2CF9AE}" pid="6" name="Order">
    <vt:r8>76500</vt:r8>
  </property>
  <property fmtid="{D5CDD505-2E9C-101B-9397-08002B2CF9AE}" pid="7" name="xd_Signature">
    <vt:bool>false</vt:bool>
  </property>
  <property fmtid="{D5CDD505-2E9C-101B-9397-08002B2CF9AE}" pid="8" name="xd_ProgID">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y fmtid="{D5CDD505-2E9C-101B-9397-08002B2CF9AE}" pid="13" name="TaxKeyword">
    <vt:lpwstr/>
  </property>
  <property fmtid="{D5CDD505-2E9C-101B-9397-08002B2CF9AE}" pid="14" name="Organization">
    <vt:lpwstr/>
  </property>
  <property fmtid="{D5CDD505-2E9C-101B-9397-08002B2CF9AE}" pid="15" name="Topics">
    <vt:lpwstr>132;#Procurement Playbook|39317495-094c-4fde-85ce-1f4577520118</vt:lpwstr>
  </property>
  <property fmtid="{D5CDD505-2E9C-101B-9397-08002B2CF9AE}" pid="16" name="pb05db7db1104e46ac803704f178aec8">
    <vt:lpwstr>Procurement Playbook|39317495-094c-4fde-85ce-1f4577520118</vt:lpwstr>
  </property>
  <property fmtid="{D5CDD505-2E9C-101B-9397-08002B2CF9AE}" pid="17" name="MediaServiceImageTags">
    <vt:lpwstr/>
  </property>
</Properties>
</file>